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64" r:id="rId5"/>
    <p:sldId id="258" r:id="rId6"/>
    <p:sldId id="261" r:id="rId7"/>
    <p:sldId id="263" r:id="rId8"/>
    <p:sldId id="260" r:id="rId9"/>
    <p:sldId id="259" r:id="rId10"/>
    <p:sldId id="267" r:id="rId11"/>
    <p:sldId id="266" r:id="rId12"/>
    <p:sldId id="265" r:id="rId13"/>
    <p:sldId id="268" r:id="rId14"/>
    <p:sldId id="271" r:id="rId15"/>
    <p:sldId id="269" r:id="rId16"/>
    <p:sldId id="272"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varScale="1">
        <p:scale>
          <a:sx n="109" d="100"/>
          <a:sy n="109" d="100"/>
        </p:scale>
        <p:origin x="167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1" Type="http://schemas.openxmlformats.org/officeDocument/2006/relationships/image" Target="../media/image11.jpeg"/></Relationships>
</file>

<file path=ppt/diagrams/_rels/data4.xml.rels><?xml version="1.0" encoding="UTF-8" standalone="yes"?>
<Relationships xmlns="http://schemas.openxmlformats.org/package/2006/relationships"><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1" Type="http://schemas.openxmlformats.org/officeDocument/2006/relationships/image" Target="../media/image15.jpeg"/></Relationships>
</file>

<file path=ppt/diagrams/_rels/data6.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7B188-B1C6-4E37-8324-6E4427CA4B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01DAD70-C74B-4623-9A57-DD7B93132432}">
      <dgm:prSet/>
      <dgm:spPr/>
      <dgm:t>
        <a:bodyPr/>
        <a:lstStyle/>
        <a:p>
          <a:pPr rtl="0"/>
          <a:r>
            <a:rPr lang="it-IT" b="1" dirty="0" smtClean="0">
              <a:latin typeface="PT Sans"/>
            </a:rPr>
            <a:t>L'ALOE VERA è stata elogiata nei tempi antichi per le sue NATURALI PROPRIETÀ lenitive, idratanti e calmanti. È nota per lenire piccole scottature, donare sollievo ed idratare la pelle irritata, e anche per aiutare la naturale rigenerazione della pelle. Grazie alla scienza, all'innovazione e al nostro team di ricerca e sviluppo, la Forever si è dedicata alla condivisione del meglio dell'Aloe Vera direttamente con voi.</a:t>
          </a:r>
          <a:endParaRPr lang="it-IT" dirty="0">
            <a:latin typeface="PT Sans"/>
          </a:endParaRPr>
        </a:p>
      </dgm:t>
    </dgm:pt>
    <dgm:pt modelId="{0432235E-69A9-4803-995D-4E4DC286DFB4}" type="parTrans" cxnId="{15CAFA45-B4E7-43D9-AA53-4853E0D93956}">
      <dgm:prSet/>
      <dgm:spPr/>
      <dgm:t>
        <a:bodyPr/>
        <a:lstStyle/>
        <a:p>
          <a:endParaRPr lang="it-IT"/>
        </a:p>
      </dgm:t>
    </dgm:pt>
    <dgm:pt modelId="{2AA12064-2E79-440B-B72F-22BBA422573C}" type="sibTrans" cxnId="{15CAFA45-B4E7-43D9-AA53-4853E0D93956}">
      <dgm:prSet/>
      <dgm:spPr/>
      <dgm:t>
        <a:bodyPr/>
        <a:lstStyle/>
        <a:p>
          <a:endParaRPr lang="it-IT"/>
        </a:p>
      </dgm:t>
    </dgm:pt>
    <dgm:pt modelId="{E8ABBF2E-7214-42ED-A665-899692356DFA}" type="pres">
      <dgm:prSet presAssocID="{1EA7B188-B1C6-4E37-8324-6E4427CA4BE9}" presName="linear" presStyleCnt="0">
        <dgm:presLayoutVars>
          <dgm:animLvl val="lvl"/>
          <dgm:resizeHandles val="exact"/>
        </dgm:presLayoutVars>
      </dgm:prSet>
      <dgm:spPr/>
      <dgm:t>
        <a:bodyPr/>
        <a:lstStyle/>
        <a:p>
          <a:endParaRPr lang="it-IT"/>
        </a:p>
      </dgm:t>
    </dgm:pt>
    <dgm:pt modelId="{7221827F-6280-4B07-8A08-6CABD7D75CE6}" type="pres">
      <dgm:prSet presAssocID="{801DAD70-C74B-4623-9A57-DD7B93132432}" presName="parentText" presStyleLbl="node1" presStyleIdx="0" presStyleCnt="1">
        <dgm:presLayoutVars>
          <dgm:chMax val="0"/>
          <dgm:bulletEnabled val="1"/>
        </dgm:presLayoutVars>
      </dgm:prSet>
      <dgm:spPr/>
      <dgm:t>
        <a:bodyPr/>
        <a:lstStyle/>
        <a:p>
          <a:endParaRPr lang="it-IT"/>
        </a:p>
      </dgm:t>
    </dgm:pt>
  </dgm:ptLst>
  <dgm:cxnLst>
    <dgm:cxn modelId="{15CAFA45-B4E7-43D9-AA53-4853E0D93956}" srcId="{1EA7B188-B1C6-4E37-8324-6E4427CA4BE9}" destId="{801DAD70-C74B-4623-9A57-DD7B93132432}" srcOrd="0" destOrd="0" parTransId="{0432235E-69A9-4803-995D-4E4DC286DFB4}" sibTransId="{2AA12064-2E79-440B-B72F-22BBA422573C}"/>
    <dgm:cxn modelId="{BD09010A-F846-4326-8AAD-83126B2EE037}" type="presOf" srcId="{801DAD70-C74B-4623-9A57-DD7B93132432}" destId="{7221827F-6280-4B07-8A08-6CABD7D75CE6}" srcOrd="0" destOrd="0" presId="urn:microsoft.com/office/officeart/2005/8/layout/vList2"/>
    <dgm:cxn modelId="{0B3FF3FD-4106-4359-A128-7D9CA997ADCB}" type="presOf" srcId="{1EA7B188-B1C6-4E37-8324-6E4427CA4BE9}" destId="{E8ABBF2E-7214-42ED-A665-899692356DFA}" srcOrd="0" destOrd="0" presId="urn:microsoft.com/office/officeart/2005/8/layout/vList2"/>
    <dgm:cxn modelId="{CBA5712E-7E0A-4FA5-93F2-0690C0A3571E}" type="presParOf" srcId="{E8ABBF2E-7214-42ED-A665-899692356DFA}" destId="{7221827F-6280-4B07-8A08-6CABD7D75CE6}"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4ABF7-00A8-45E8-BAD2-69F8FE0F499C}" type="doc">
      <dgm:prSet loTypeId="urn:microsoft.com/office/officeart/2009/3/layout/FramedTextPicture" loCatId="picture" qsTypeId="urn:microsoft.com/office/officeart/2005/8/quickstyle/simple1" qsCatId="simple" csTypeId="urn:microsoft.com/office/officeart/2005/8/colors/accent1_2" csCatId="accent1" phldr="1"/>
      <dgm:spPr/>
    </dgm:pt>
    <dgm:pt modelId="{302E47BC-81AF-48C0-A1B5-8A859418B8C3}">
      <dgm:prSet phldrT="[Testo]" custT="1"/>
      <dgm:spPr/>
      <dgm:t>
        <a:bodyPr/>
        <a:lstStyle/>
        <a:p>
          <a:pPr algn="l"/>
          <a:r>
            <a:rPr lang="it-IT" sz="1800" dirty="0" smtClean="0">
              <a:solidFill>
                <a:schemeClr val="bg1">
                  <a:lumMod val="50000"/>
                </a:schemeClr>
              </a:solidFill>
              <a:latin typeface="PT Sans"/>
            </a:rPr>
            <a:t>Scopri i 6.500 acri (2.630 ettari) di piantagioni di Aloe Forever nella splendida Repubblica Dominicana - la più grande al mondo, oltre alle piantagioni di nella Valle del Rio Grande e nel sud del Texas! </a:t>
          </a:r>
        </a:p>
        <a:p>
          <a:pPr algn="l"/>
          <a:r>
            <a:rPr lang="it-IT" sz="1800" dirty="0" smtClean="0">
              <a:solidFill>
                <a:schemeClr val="bg1">
                  <a:lumMod val="50000"/>
                </a:schemeClr>
              </a:solidFill>
              <a:latin typeface="PT Sans"/>
            </a:rPr>
            <a:t>Con il perfetto equilibrio del suolo, la temperatura ideale e la giusta quantità di pioggia, coltiviamo la qualità nelle piante di Aloe. La nostra piantagione della Repubblica Dominicana è formata da oltre 30 milioni di piante e raccogliamo PIÙ DI 1 MILIONE DI LIBBRE (453.600 KG) DI ALOE ALLA SETTIMANA! </a:t>
          </a:r>
          <a:endParaRPr lang="it-IT" sz="1800" dirty="0">
            <a:solidFill>
              <a:schemeClr val="bg1">
                <a:lumMod val="50000"/>
              </a:schemeClr>
            </a:solidFill>
          </a:endParaRPr>
        </a:p>
      </dgm:t>
    </dgm:pt>
    <dgm:pt modelId="{9B527F3A-5FA8-4552-897B-61B5D54DA3C5}" type="parTrans" cxnId="{721D888A-02D4-4330-933B-CAE07B52EB87}">
      <dgm:prSet/>
      <dgm:spPr/>
      <dgm:t>
        <a:bodyPr/>
        <a:lstStyle/>
        <a:p>
          <a:endParaRPr lang="it-IT"/>
        </a:p>
      </dgm:t>
    </dgm:pt>
    <dgm:pt modelId="{A88E4DB5-884C-4BA0-985D-FE12414379DF}" type="sibTrans" cxnId="{721D888A-02D4-4330-933B-CAE07B52EB87}">
      <dgm:prSet/>
      <dgm:spPr/>
      <dgm:t>
        <a:bodyPr/>
        <a:lstStyle/>
        <a:p>
          <a:endParaRPr lang="it-IT"/>
        </a:p>
      </dgm:t>
    </dgm:pt>
    <dgm:pt modelId="{C16E085E-947F-421A-9FCE-5A62CC9B16A0}" type="pres">
      <dgm:prSet presAssocID="{1704ABF7-00A8-45E8-BAD2-69F8FE0F499C}" presName="Name0" presStyleCnt="0">
        <dgm:presLayoutVars>
          <dgm:chMax/>
          <dgm:chPref/>
          <dgm:dir/>
        </dgm:presLayoutVars>
      </dgm:prSet>
      <dgm:spPr/>
    </dgm:pt>
    <dgm:pt modelId="{23BFB799-24E5-4F78-A2D6-EFA418590416}" type="pres">
      <dgm:prSet presAssocID="{302E47BC-81AF-48C0-A1B5-8A859418B8C3}" presName="composite" presStyleCnt="0">
        <dgm:presLayoutVars>
          <dgm:chMax/>
          <dgm:chPref/>
        </dgm:presLayoutVars>
      </dgm:prSet>
      <dgm:spPr/>
    </dgm:pt>
    <dgm:pt modelId="{5123E98F-7B23-4F0C-9D10-C9BA87426FCF}" type="pres">
      <dgm:prSet presAssocID="{302E47BC-81AF-48C0-A1B5-8A859418B8C3}" presName="Image" presStyleLbl="bgImgPlace1" presStyleIdx="0" presStyleCnt="1" custScaleX="257424" custScaleY="261516" custLinFactNeighborX="99064" custLinFactNeighborY="-8362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http://d2w4vlsizebf02.cloudfront.net/a1HK0000004MUIqMAO/1439931800741TX_1_Edited.jpg"/>
        </a:ext>
      </dgm:extLst>
    </dgm:pt>
    <dgm:pt modelId="{B73BDEB2-8D21-48E6-A806-6BB46F1231B9}" type="pres">
      <dgm:prSet presAssocID="{302E47BC-81AF-48C0-A1B5-8A859418B8C3}" presName="ParentText" presStyleLbl="revTx" presStyleIdx="0" presStyleCnt="1" custScaleX="252541" custScaleY="124349" custLinFactNeighborX="-16298" custLinFactNeighborY="39799">
        <dgm:presLayoutVars>
          <dgm:chMax val="0"/>
          <dgm:chPref val="0"/>
          <dgm:bulletEnabled val="1"/>
        </dgm:presLayoutVars>
      </dgm:prSet>
      <dgm:spPr/>
      <dgm:t>
        <a:bodyPr/>
        <a:lstStyle/>
        <a:p>
          <a:endParaRPr lang="it-IT"/>
        </a:p>
      </dgm:t>
    </dgm:pt>
    <dgm:pt modelId="{06B8DCF7-DD04-44FA-8A07-A0A2754E271B}" type="pres">
      <dgm:prSet presAssocID="{302E47BC-81AF-48C0-A1B5-8A859418B8C3}" presName="tlFrame" presStyleLbl="node1" presStyleIdx="0" presStyleCnt="4" custScaleX="422253" custScaleY="113434" custLinFactX="-100000" custLinFactNeighborX="-170434" custLinFactNeighborY="31594"/>
      <dgm:spPr/>
    </dgm:pt>
    <dgm:pt modelId="{C8DF6359-DE2E-4675-AD36-27A2918199D6}" type="pres">
      <dgm:prSet presAssocID="{302E47BC-81AF-48C0-A1B5-8A859418B8C3}" presName="trFrame" presStyleLbl="node1" presStyleIdx="1" presStyleCnt="4" custScaleX="422253" custScaleY="113434" custLinFactNeighborX="84389" custLinFactNeighborY="31594"/>
      <dgm:spPr/>
    </dgm:pt>
    <dgm:pt modelId="{9DF0050C-D689-4A99-B767-0C62046C1709}" type="pres">
      <dgm:prSet presAssocID="{302E47BC-81AF-48C0-A1B5-8A859418B8C3}" presName="blFrame" presStyleLbl="node1" presStyleIdx="2" presStyleCnt="4" custScaleX="422253" custScaleY="113434" custLinFactX="-100000" custLinFactY="51360" custLinFactNeighborX="-170434" custLinFactNeighborY="100000"/>
      <dgm:spPr/>
    </dgm:pt>
    <dgm:pt modelId="{F1355535-97ED-4F64-AC21-7AC76FADB05A}" type="pres">
      <dgm:prSet presAssocID="{302E47BC-81AF-48C0-A1B5-8A859418B8C3}" presName="brFrame" presStyleLbl="node1" presStyleIdx="3" presStyleCnt="4" custScaleX="422253" custScaleY="113434" custLinFactY="51360" custLinFactNeighborX="96070" custLinFactNeighborY="100000"/>
      <dgm:spPr/>
    </dgm:pt>
  </dgm:ptLst>
  <dgm:cxnLst>
    <dgm:cxn modelId="{721D888A-02D4-4330-933B-CAE07B52EB87}" srcId="{1704ABF7-00A8-45E8-BAD2-69F8FE0F499C}" destId="{302E47BC-81AF-48C0-A1B5-8A859418B8C3}" srcOrd="0" destOrd="0" parTransId="{9B527F3A-5FA8-4552-897B-61B5D54DA3C5}" sibTransId="{A88E4DB5-884C-4BA0-985D-FE12414379DF}"/>
    <dgm:cxn modelId="{79E458C8-29B0-439A-910A-7A5518E8A998}" type="presOf" srcId="{302E47BC-81AF-48C0-A1B5-8A859418B8C3}" destId="{B73BDEB2-8D21-48E6-A806-6BB46F1231B9}" srcOrd="0" destOrd="0" presId="urn:microsoft.com/office/officeart/2009/3/layout/FramedTextPicture"/>
    <dgm:cxn modelId="{B5ACBB9D-4CA3-42B3-9471-A62DCFD89080}" type="presOf" srcId="{1704ABF7-00A8-45E8-BAD2-69F8FE0F499C}" destId="{C16E085E-947F-421A-9FCE-5A62CC9B16A0}" srcOrd="0" destOrd="0" presId="urn:microsoft.com/office/officeart/2009/3/layout/FramedTextPicture"/>
    <dgm:cxn modelId="{BFA877A0-3B88-4A03-959A-37220D28ABF1}" type="presParOf" srcId="{C16E085E-947F-421A-9FCE-5A62CC9B16A0}" destId="{23BFB799-24E5-4F78-A2D6-EFA418590416}" srcOrd="0" destOrd="0" presId="urn:microsoft.com/office/officeart/2009/3/layout/FramedTextPicture"/>
    <dgm:cxn modelId="{B3235B56-8407-4E90-8A55-5FE4DB30396D}" type="presParOf" srcId="{23BFB799-24E5-4F78-A2D6-EFA418590416}" destId="{5123E98F-7B23-4F0C-9D10-C9BA87426FCF}" srcOrd="0" destOrd="0" presId="urn:microsoft.com/office/officeart/2009/3/layout/FramedTextPicture"/>
    <dgm:cxn modelId="{4C32E6AE-621E-4146-BB2D-985769066C27}" type="presParOf" srcId="{23BFB799-24E5-4F78-A2D6-EFA418590416}" destId="{B73BDEB2-8D21-48E6-A806-6BB46F1231B9}" srcOrd="1" destOrd="0" presId="urn:microsoft.com/office/officeart/2009/3/layout/FramedTextPicture"/>
    <dgm:cxn modelId="{9FB1C465-E668-4BD3-AF70-4382A1F8E493}" type="presParOf" srcId="{23BFB799-24E5-4F78-A2D6-EFA418590416}" destId="{06B8DCF7-DD04-44FA-8A07-A0A2754E271B}" srcOrd="2" destOrd="0" presId="urn:microsoft.com/office/officeart/2009/3/layout/FramedTextPicture"/>
    <dgm:cxn modelId="{E393B492-8173-4ED7-AADE-522A198BF3DD}" type="presParOf" srcId="{23BFB799-24E5-4F78-A2D6-EFA418590416}" destId="{C8DF6359-DE2E-4675-AD36-27A2918199D6}" srcOrd="3" destOrd="0" presId="urn:microsoft.com/office/officeart/2009/3/layout/FramedTextPicture"/>
    <dgm:cxn modelId="{950FE723-05E7-4A0B-B9F1-17513B34B71F}" type="presParOf" srcId="{23BFB799-24E5-4F78-A2D6-EFA418590416}" destId="{9DF0050C-D689-4A99-B767-0C62046C1709}" srcOrd="4" destOrd="0" presId="urn:microsoft.com/office/officeart/2009/3/layout/FramedTextPicture"/>
    <dgm:cxn modelId="{47C3134B-E998-4537-AA25-74F6B2DDEB7A}" type="presParOf" srcId="{23BFB799-24E5-4F78-A2D6-EFA418590416}" destId="{F1355535-97ED-4F64-AC21-7AC76FADB05A}"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84F774-0C5F-44D7-996B-1A742BE78947}"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BCE06B95-A37D-47CA-AA0A-D358B2ED0A36}">
      <dgm:prSet phldrT="[Testo]"/>
      <dgm:spPr/>
      <dgm:t>
        <a:bodyPr/>
        <a:lstStyle/>
        <a:p>
          <a:r>
            <a:rPr lang="it-IT" b="1" dirty="0" smtClean="0">
              <a:solidFill>
                <a:schemeClr val="bg1"/>
              </a:solidFill>
              <a:latin typeface="PT Sans"/>
            </a:rPr>
            <a:t>FERTILIZZANTE NATURALE E </a:t>
          </a:r>
        </a:p>
        <a:p>
          <a:r>
            <a:rPr lang="it-IT" b="1" dirty="0" smtClean="0">
              <a:solidFill>
                <a:schemeClr val="bg1"/>
              </a:solidFill>
              <a:latin typeface="PT Sans"/>
            </a:rPr>
            <a:t>CONTROLLO DELLE ERBACCE</a:t>
          </a:r>
        </a:p>
        <a:p>
          <a:r>
            <a:rPr lang="it-IT" dirty="0" smtClean="0">
              <a:solidFill>
                <a:schemeClr val="bg1"/>
              </a:solidFill>
              <a:latin typeface="PT Sans"/>
            </a:rPr>
            <a:t>Piante sane crescono in ambienti sani. In entrambe le nostre piantagioni situate in Texas e nella Repubblica Dominicana, lasciamo che pecore e capre pascolino liberamente così da poter eliminare le erbacce e fornire un fertilizzante naturale al 100%. Questa pratica permette alla nostra Aloe di crescere in modo superbo senza compromettere la sua salute o l'ambiente in cui cresce.</a:t>
          </a:r>
          <a:endParaRPr lang="it-IT" dirty="0">
            <a:solidFill>
              <a:schemeClr val="bg1"/>
            </a:solidFill>
          </a:endParaRPr>
        </a:p>
      </dgm:t>
    </dgm:pt>
    <dgm:pt modelId="{9DBDE2A6-5FF9-48BC-BFFD-D6F7E94AE0AB}" type="parTrans" cxnId="{DDBA232C-6522-437F-A93C-9D036BC324F4}">
      <dgm:prSet/>
      <dgm:spPr/>
      <dgm:t>
        <a:bodyPr/>
        <a:lstStyle/>
        <a:p>
          <a:endParaRPr lang="it-IT"/>
        </a:p>
      </dgm:t>
    </dgm:pt>
    <dgm:pt modelId="{C0F138BD-2B5D-41E7-8A8F-F42097865B15}" type="sibTrans" cxnId="{DDBA232C-6522-437F-A93C-9D036BC324F4}">
      <dgm:prSet/>
      <dgm:spPr/>
      <dgm:t>
        <a:bodyPr/>
        <a:lstStyle/>
        <a:p>
          <a:endParaRPr lang="it-IT"/>
        </a:p>
      </dgm:t>
    </dgm:pt>
    <dgm:pt modelId="{931DD35B-664B-471A-A4F7-6D0C29839C48}" type="pres">
      <dgm:prSet presAssocID="{7984F774-0C5F-44D7-996B-1A742BE78947}" presName="Name0" presStyleCnt="0">
        <dgm:presLayoutVars>
          <dgm:dir/>
          <dgm:resizeHandles val="exact"/>
        </dgm:presLayoutVars>
      </dgm:prSet>
      <dgm:spPr/>
    </dgm:pt>
    <dgm:pt modelId="{E2501D3D-3110-4FAD-B5BE-F967D455753D}" type="pres">
      <dgm:prSet presAssocID="{BCE06B95-A37D-47CA-AA0A-D358B2ED0A36}" presName="composite" presStyleCnt="0"/>
      <dgm:spPr/>
    </dgm:pt>
    <dgm:pt modelId="{E7F0AD5B-969C-4E27-A771-A5CF7C2770FA}" type="pres">
      <dgm:prSet presAssocID="{BCE06B95-A37D-47CA-AA0A-D358B2ED0A36}" presName="rect1" presStyleLbl="bgImgPlace1" presStyleIdx="0" presStyleCnt="1" custScaleX="121615" custLinFactNeighborX="1136" custLinFactNeighborY="224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descr="http://d2w4vlsizebf02.cloudfront.net/a1HK0000004MUIhMAO/1439932428467NaturalFert_4_Edited.jpg"/>
        </a:ext>
      </dgm:extLst>
    </dgm:pt>
    <dgm:pt modelId="{A08A488C-658C-48C8-85DF-BCE071AF60FE}" type="pres">
      <dgm:prSet presAssocID="{BCE06B95-A37D-47CA-AA0A-D358B2ED0A36}" presName="wedgeRectCallout1" presStyleLbl="node1" presStyleIdx="0" presStyleCnt="1" custScaleX="107996" custScaleY="155202" custLinFactNeighborX="-6051" custLinFactNeighborY="35126">
        <dgm:presLayoutVars>
          <dgm:bulletEnabled val="1"/>
        </dgm:presLayoutVars>
      </dgm:prSet>
      <dgm:spPr/>
      <dgm:t>
        <a:bodyPr/>
        <a:lstStyle/>
        <a:p>
          <a:endParaRPr lang="it-IT"/>
        </a:p>
      </dgm:t>
    </dgm:pt>
  </dgm:ptLst>
  <dgm:cxnLst>
    <dgm:cxn modelId="{DDBA232C-6522-437F-A93C-9D036BC324F4}" srcId="{7984F774-0C5F-44D7-996B-1A742BE78947}" destId="{BCE06B95-A37D-47CA-AA0A-D358B2ED0A36}" srcOrd="0" destOrd="0" parTransId="{9DBDE2A6-5FF9-48BC-BFFD-D6F7E94AE0AB}" sibTransId="{C0F138BD-2B5D-41E7-8A8F-F42097865B15}"/>
    <dgm:cxn modelId="{576022D8-C050-4097-A0EC-7739E080F316}" type="presOf" srcId="{BCE06B95-A37D-47CA-AA0A-D358B2ED0A36}" destId="{A08A488C-658C-48C8-85DF-BCE071AF60FE}" srcOrd="0" destOrd="0" presId="urn:microsoft.com/office/officeart/2008/layout/BendingPictureCaptionList"/>
    <dgm:cxn modelId="{05AEAEE3-6885-4FF8-AB84-38CC766EFD80}" type="presOf" srcId="{7984F774-0C5F-44D7-996B-1A742BE78947}" destId="{931DD35B-664B-471A-A4F7-6D0C29839C48}" srcOrd="0" destOrd="0" presId="urn:microsoft.com/office/officeart/2008/layout/BendingPictureCaptionList"/>
    <dgm:cxn modelId="{048B1754-7CB5-44EE-B1E4-E7F18574DE0D}" type="presParOf" srcId="{931DD35B-664B-471A-A4F7-6D0C29839C48}" destId="{E2501D3D-3110-4FAD-B5BE-F967D455753D}" srcOrd="0" destOrd="0" presId="urn:microsoft.com/office/officeart/2008/layout/BendingPictureCaptionList"/>
    <dgm:cxn modelId="{9510FBAE-A955-460F-B4D0-85BF37CD8380}" type="presParOf" srcId="{E2501D3D-3110-4FAD-B5BE-F967D455753D}" destId="{E7F0AD5B-969C-4E27-A771-A5CF7C2770FA}" srcOrd="0" destOrd="0" presId="urn:microsoft.com/office/officeart/2008/layout/BendingPictureCaptionList"/>
    <dgm:cxn modelId="{D42A7201-5166-44FC-AF7E-C4522B867B5B}" type="presParOf" srcId="{E2501D3D-3110-4FAD-B5BE-F967D455753D}" destId="{A08A488C-658C-48C8-85DF-BCE071AF60FE}"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B48B22-FBC4-4126-B44C-D60970E0E0D1}" type="doc">
      <dgm:prSet loTypeId="urn:microsoft.com/office/officeart/2005/8/layout/pList2" loCatId="list" qsTypeId="urn:microsoft.com/office/officeart/2005/8/quickstyle/simple1" qsCatId="simple" csTypeId="urn:microsoft.com/office/officeart/2005/8/colors/accent1_2" csCatId="accent1" phldr="1"/>
      <dgm:spPr/>
    </dgm:pt>
    <dgm:pt modelId="{28DBCD99-6B25-43D2-95CE-B7F3EA367A16}">
      <dgm:prSet phldrT="[Testo]"/>
      <dgm:spPr/>
      <dgm:t>
        <a:bodyPr/>
        <a:lstStyle/>
        <a:p>
          <a:r>
            <a:rPr lang="it-IT" dirty="0" smtClean="0">
              <a:solidFill>
                <a:schemeClr val="bg1"/>
              </a:solidFill>
              <a:latin typeface="PT Sans"/>
            </a:rPr>
            <a:t>Forever mantiene il controllo sul 100% DELLE SUE PIANTAGIONI, così da assicurare che tutto il processo, dalla semina alla lavorazione, sia seguito accuratamente con la stessa attenzione che dedichiamo nel MANTENERE ALTI GLI STANDARD di ogni nostro prodotto finale.</a:t>
          </a:r>
          <a:endParaRPr lang="it-IT" dirty="0">
            <a:solidFill>
              <a:schemeClr val="bg1"/>
            </a:solidFill>
          </a:endParaRPr>
        </a:p>
      </dgm:t>
    </dgm:pt>
    <dgm:pt modelId="{5A030656-250C-4554-B194-CBE987BD7F0A}" type="parTrans" cxnId="{23DC366E-112D-41A1-A48C-54CC9013CE1A}">
      <dgm:prSet/>
      <dgm:spPr/>
      <dgm:t>
        <a:bodyPr/>
        <a:lstStyle/>
        <a:p>
          <a:endParaRPr lang="it-IT"/>
        </a:p>
      </dgm:t>
    </dgm:pt>
    <dgm:pt modelId="{F919B0DF-A036-4655-A523-90741E156B2E}" type="sibTrans" cxnId="{23DC366E-112D-41A1-A48C-54CC9013CE1A}">
      <dgm:prSet/>
      <dgm:spPr/>
      <dgm:t>
        <a:bodyPr/>
        <a:lstStyle/>
        <a:p>
          <a:endParaRPr lang="it-IT"/>
        </a:p>
      </dgm:t>
    </dgm:pt>
    <dgm:pt modelId="{972E4177-FDA0-4BF2-94CD-58BC4C852514}" type="pres">
      <dgm:prSet presAssocID="{04B48B22-FBC4-4126-B44C-D60970E0E0D1}" presName="Name0" presStyleCnt="0">
        <dgm:presLayoutVars>
          <dgm:dir/>
          <dgm:resizeHandles val="exact"/>
        </dgm:presLayoutVars>
      </dgm:prSet>
      <dgm:spPr/>
    </dgm:pt>
    <dgm:pt modelId="{EE5A4F18-27F0-472F-ACD5-BC9EB65EDCBA}" type="pres">
      <dgm:prSet presAssocID="{04B48B22-FBC4-4126-B44C-D60970E0E0D1}" presName="bkgdShp" presStyleLbl="alignAccFollowNode1" presStyleIdx="0" presStyleCnt="1"/>
      <dgm:spPr/>
    </dgm:pt>
    <dgm:pt modelId="{3882DF57-C53A-48E7-BA06-AEAD96649DD2}" type="pres">
      <dgm:prSet presAssocID="{04B48B22-FBC4-4126-B44C-D60970E0E0D1}" presName="linComp" presStyleCnt="0"/>
      <dgm:spPr/>
    </dgm:pt>
    <dgm:pt modelId="{61DB2426-F466-4164-B59D-A1339F69A609}" type="pres">
      <dgm:prSet presAssocID="{28DBCD99-6B25-43D2-95CE-B7F3EA367A16}" presName="compNode" presStyleCnt="0"/>
      <dgm:spPr/>
    </dgm:pt>
    <dgm:pt modelId="{6992EB88-92BB-4BF5-9D93-501CA1983AB0}" type="pres">
      <dgm:prSet presAssocID="{28DBCD99-6B25-43D2-95CE-B7F3EA367A16}" presName="node" presStyleLbl="node1" presStyleIdx="0" presStyleCnt="1">
        <dgm:presLayoutVars>
          <dgm:bulletEnabled val="1"/>
        </dgm:presLayoutVars>
      </dgm:prSet>
      <dgm:spPr/>
      <dgm:t>
        <a:bodyPr/>
        <a:lstStyle/>
        <a:p>
          <a:endParaRPr lang="it-IT"/>
        </a:p>
      </dgm:t>
    </dgm:pt>
    <dgm:pt modelId="{B41C624C-A8CC-46A2-863E-02F7C03A16E2}" type="pres">
      <dgm:prSet presAssocID="{28DBCD99-6B25-43D2-95CE-B7F3EA367A16}" presName="invisiNode" presStyleLbl="node1" presStyleIdx="0" presStyleCnt="1"/>
      <dgm:spPr/>
    </dgm:pt>
    <dgm:pt modelId="{F7B9220F-506A-48B1-9DBC-368378253F58}" type="pres">
      <dgm:prSet presAssocID="{28DBCD99-6B25-43D2-95CE-B7F3EA367A16}" presName="imagNode" presStyleLbl="fgImgPlace1" presStyleIdx="0" presStyleCnt="1" custScaleX="102352" custScaleY="121647"/>
      <dgm:spPr>
        <a:blipFill>
          <a:blip xmlns:r="http://schemas.openxmlformats.org/officeDocument/2006/relationships" r:embed="rId1">
            <a:extLst>
              <a:ext uri="{28A0092B-C50C-407E-A947-70E740481C1C}">
                <a14:useLocalDpi xmlns:a14="http://schemas.microsoft.com/office/drawing/2010/main" val="0"/>
              </a:ext>
            </a:extLst>
          </a:blip>
          <a:srcRect/>
          <a:stretch>
            <a:fillRect t="-92000" b="-92000"/>
          </a:stretch>
        </a:blipFill>
      </dgm:spPr>
      <dgm:extLst>
        <a:ext uri="{E40237B7-FDA0-4F09-8148-C483321AD2D9}">
          <dgm14:cNvPr xmlns:dgm14="http://schemas.microsoft.com/office/drawing/2010/diagram" id="0" name="" descr="http://d2w4vlsizebf02.cloudfront.net/a1HK0000004MUdvMAG/1439931903051TX_5_Edited.jpg"/>
        </a:ext>
      </dgm:extLst>
    </dgm:pt>
  </dgm:ptLst>
  <dgm:cxnLst>
    <dgm:cxn modelId="{23DC366E-112D-41A1-A48C-54CC9013CE1A}" srcId="{04B48B22-FBC4-4126-B44C-D60970E0E0D1}" destId="{28DBCD99-6B25-43D2-95CE-B7F3EA367A16}" srcOrd="0" destOrd="0" parTransId="{5A030656-250C-4554-B194-CBE987BD7F0A}" sibTransId="{F919B0DF-A036-4655-A523-90741E156B2E}"/>
    <dgm:cxn modelId="{E5CC5092-45F5-48D4-A29B-75A5FEF72771}" type="presOf" srcId="{28DBCD99-6B25-43D2-95CE-B7F3EA367A16}" destId="{6992EB88-92BB-4BF5-9D93-501CA1983AB0}" srcOrd="0" destOrd="0" presId="urn:microsoft.com/office/officeart/2005/8/layout/pList2"/>
    <dgm:cxn modelId="{550B26C2-6397-4CC1-B2CF-AAB5645BF961}" type="presOf" srcId="{04B48B22-FBC4-4126-B44C-D60970E0E0D1}" destId="{972E4177-FDA0-4BF2-94CD-58BC4C852514}" srcOrd="0" destOrd="0" presId="urn:microsoft.com/office/officeart/2005/8/layout/pList2"/>
    <dgm:cxn modelId="{6E4C3E4C-2DBB-4C80-AD6E-78167404C89C}" type="presParOf" srcId="{972E4177-FDA0-4BF2-94CD-58BC4C852514}" destId="{EE5A4F18-27F0-472F-ACD5-BC9EB65EDCBA}" srcOrd="0" destOrd="0" presId="urn:microsoft.com/office/officeart/2005/8/layout/pList2"/>
    <dgm:cxn modelId="{135A7F91-3018-4BBA-88DE-3015E3CDF5F1}" type="presParOf" srcId="{972E4177-FDA0-4BF2-94CD-58BC4C852514}" destId="{3882DF57-C53A-48E7-BA06-AEAD96649DD2}" srcOrd="1" destOrd="0" presId="urn:microsoft.com/office/officeart/2005/8/layout/pList2"/>
    <dgm:cxn modelId="{E29644E1-CF1F-476F-81C5-E9025CDFBA9C}" type="presParOf" srcId="{3882DF57-C53A-48E7-BA06-AEAD96649DD2}" destId="{61DB2426-F466-4164-B59D-A1339F69A609}" srcOrd="0" destOrd="0" presId="urn:microsoft.com/office/officeart/2005/8/layout/pList2"/>
    <dgm:cxn modelId="{B933ED5D-255B-4989-BEDA-09499A198DFA}" type="presParOf" srcId="{61DB2426-F466-4164-B59D-A1339F69A609}" destId="{6992EB88-92BB-4BF5-9D93-501CA1983AB0}" srcOrd="0" destOrd="0" presId="urn:microsoft.com/office/officeart/2005/8/layout/pList2"/>
    <dgm:cxn modelId="{848F1746-EFBF-4082-B7F8-84ED417B07CD}" type="presParOf" srcId="{61DB2426-F466-4164-B59D-A1339F69A609}" destId="{B41C624C-A8CC-46A2-863E-02F7C03A16E2}" srcOrd="1" destOrd="0" presId="urn:microsoft.com/office/officeart/2005/8/layout/pList2"/>
    <dgm:cxn modelId="{CA65CBE6-C49D-4350-9306-541239E8402A}" type="presParOf" srcId="{61DB2426-F466-4164-B59D-A1339F69A609}" destId="{F7B9220F-506A-48B1-9DBC-368378253F5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96A4BC-BCF0-4970-AAA5-1BD8780C814E}" type="doc">
      <dgm:prSet loTypeId="urn:microsoft.com/office/officeart/2009/3/layout/SnapshotPictureList" loCatId="picture" qsTypeId="urn:microsoft.com/office/officeart/2005/8/quickstyle/simple1" qsCatId="simple" csTypeId="urn:microsoft.com/office/officeart/2005/8/colors/accent1_2" csCatId="accent1" phldr="1"/>
      <dgm:spPr/>
    </dgm:pt>
    <dgm:pt modelId="{45D71CB0-4F86-48AC-A710-2F8A489232DF}">
      <dgm:prSet phldrT="[Testo]" custT="1"/>
      <dgm:spPr/>
      <dgm:t>
        <a:bodyPr/>
        <a:lstStyle/>
        <a:p>
          <a:pPr algn="r"/>
          <a:r>
            <a:rPr lang="it-IT" sz="1800" b="0" i="0" dirty="0" smtClean="0">
              <a:solidFill>
                <a:schemeClr val="tx2">
                  <a:lumMod val="75000"/>
                </a:schemeClr>
              </a:solidFill>
              <a:latin typeface="PT Sans"/>
              <a:cs typeface="Arial" panose="020B0604020202020204" pitchFamily="34" charset="0"/>
            </a:rPr>
            <a:t>Quando si tratta dell'analisi e della lavorazione della nostra Aloe coltivata in modo naturale, nulla batte il CONTROLLO DELLA QUALITÀ effettuato a mano. Come chef vigili nella nostra cucina, solo i MIGLIORI INGREDIENTI ARRIVANO A TAVOLA. Il nostro stabilimento all'avanguardia, ci permette di sigillare la freschezza del nostro gel in poche ore dal raccolto, così che l'Aloe più pura può essere spedita ai nostri laboratori produttivi senza perdere nessuna delle sue potenti proprietà!</a:t>
          </a:r>
          <a:endParaRPr lang="it-IT" sz="1800" dirty="0">
            <a:solidFill>
              <a:schemeClr val="tx2">
                <a:lumMod val="75000"/>
              </a:schemeClr>
            </a:solidFill>
            <a:latin typeface="PT Sans"/>
            <a:cs typeface="Arial" panose="020B0604020202020204" pitchFamily="34" charset="0"/>
          </a:endParaRPr>
        </a:p>
      </dgm:t>
    </dgm:pt>
    <dgm:pt modelId="{F2003FDC-15DE-435D-A810-80B19B3BE54E}" type="parTrans" cxnId="{D1C2110C-CC40-47F4-8AA5-FC145FFC19FE}">
      <dgm:prSet/>
      <dgm:spPr/>
      <dgm:t>
        <a:bodyPr/>
        <a:lstStyle/>
        <a:p>
          <a:endParaRPr lang="it-IT"/>
        </a:p>
      </dgm:t>
    </dgm:pt>
    <dgm:pt modelId="{92D4BB86-76D6-4130-BA96-A2F1410D5884}" type="sibTrans" cxnId="{D1C2110C-CC40-47F4-8AA5-FC145FFC19FE}">
      <dgm:prSet/>
      <dgm:spPr/>
      <dgm:t>
        <a:bodyPr/>
        <a:lstStyle/>
        <a:p>
          <a:endParaRPr lang="it-IT"/>
        </a:p>
      </dgm:t>
    </dgm:pt>
    <dgm:pt modelId="{76EA0CBE-B459-431A-9451-23A3BCACFFE8}" type="pres">
      <dgm:prSet presAssocID="{B596A4BC-BCF0-4970-AAA5-1BD8780C814E}" presName="Name0" presStyleCnt="0">
        <dgm:presLayoutVars>
          <dgm:chMax/>
          <dgm:chPref/>
          <dgm:dir/>
          <dgm:animLvl val="lvl"/>
        </dgm:presLayoutVars>
      </dgm:prSet>
      <dgm:spPr/>
    </dgm:pt>
    <dgm:pt modelId="{12EDDD2A-38B6-4584-81E5-E3D1F7F271C1}" type="pres">
      <dgm:prSet presAssocID="{45D71CB0-4F86-48AC-A710-2F8A489232DF}" presName="composite" presStyleCnt="0"/>
      <dgm:spPr/>
    </dgm:pt>
    <dgm:pt modelId="{633C66ED-888B-4987-87FE-B3099BA73D36}" type="pres">
      <dgm:prSet presAssocID="{45D71CB0-4F86-48AC-A710-2F8A489232DF}" presName="ParentAccentShape" presStyleLbl="trBgShp" presStyleIdx="0" presStyleCnt="1" custScaleX="130404" custScaleY="139260"/>
      <dgm:spPr/>
    </dgm:pt>
    <dgm:pt modelId="{CB87C029-8886-421C-BE78-18779D48BEB6}" type="pres">
      <dgm:prSet presAssocID="{45D71CB0-4F86-48AC-A710-2F8A489232DF}" presName="ParentText" presStyleLbl="revTx" presStyleIdx="0" presStyleCnt="2" custScaleX="108980" custScaleY="528688" custLinFactNeighborX="12122" custLinFactNeighborY="-59284">
        <dgm:presLayoutVars>
          <dgm:chMax val="1"/>
          <dgm:chPref val="1"/>
          <dgm:bulletEnabled val="1"/>
        </dgm:presLayoutVars>
      </dgm:prSet>
      <dgm:spPr/>
      <dgm:t>
        <a:bodyPr/>
        <a:lstStyle/>
        <a:p>
          <a:endParaRPr lang="it-IT"/>
        </a:p>
      </dgm:t>
    </dgm:pt>
    <dgm:pt modelId="{A8344CA4-3CE8-499B-AE81-96693FBD215A}" type="pres">
      <dgm:prSet presAssocID="{45D71CB0-4F86-48AC-A710-2F8A489232DF}" presName="ChildText" presStyleLbl="revTx" presStyleIdx="1" presStyleCnt="2">
        <dgm:presLayoutVars>
          <dgm:chMax val="0"/>
          <dgm:chPref val="0"/>
        </dgm:presLayoutVars>
      </dgm:prSet>
      <dgm:spPr/>
    </dgm:pt>
    <dgm:pt modelId="{48387007-3EF2-4FF5-A524-024A2314BEB7}" type="pres">
      <dgm:prSet presAssocID="{45D71CB0-4F86-48AC-A710-2F8A489232DF}" presName="ChildAccentShape" presStyleLbl="trBgShp" presStyleIdx="0" presStyleCnt="1"/>
      <dgm:spPr/>
    </dgm:pt>
    <dgm:pt modelId="{3CDE733B-D6A5-4F7D-9F48-DFA8DC8D8632}" type="pres">
      <dgm:prSet presAssocID="{45D71CB0-4F86-48AC-A710-2F8A489232DF}" presName="Image" presStyleLbl="alignImgPlace1" presStyleIdx="0" presStyleCnt="1" custScaleX="69405" custScaleY="69497" custLinFactNeighborX="-16272" custLinFactNeighborY="-19909"/>
      <dgm:spPr>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dgm:spPr>
      <dgm:extLst>
        <a:ext uri="{E40237B7-FDA0-4F09-8148-C483321AD2D9}">
          <dgm14:cNvPr xmlns:dgm14="http://schemas.microsoft.com/office/drawing/2010/diagram" id="0" name="" descr="http://d2w4vlsizebf02.cloudfront.net/a1HK0000004MUSjMAO/1439932035249TX_9_Edited.jpg"/>
        </a:ext>
      </dgm:extLst>
    </dgm:pt>
  </dgm:ptLst>
  <dgm:cxnLst>
    <dgm:cxn modelId="{651153D4-FA35-49D8-9290-F99247A86707}" type="presOf" srcId="{45D71CB0-4F86-48AC-A710-2F8A489232DF}" destId="{CB87C029-8886-421C-BE78-18779D48BEB6}" srcOrd="0" destOrd="0" presId="urn:microsoft.com/office/officeart/2009/3/layout/SnapshotPictureList"/>
    <dgm:cxn modelId="{D1C2110C-CC40-47F4-8AA5-FC145FFC19FE}" srcId="{B596A4BC-BCF0-4970-AAA5-1BD8780C814E}" destId="{45D71CB0-4F86-48AC-A710-2F8A489232DF}" srcOrd="0" destOrd="0" parTransId="{F2003FDC-15DE-435D-A810-80B19B3BE54E}" sibTransId="{92D4BB86-76D6-4130-BA96-A2F1410D5884}"/>
    <dgm:cxn modelId="{84D72EE9-3FA0-430D-9EC5-7B9601D93A97}" type="presOf" srcId="{B596A4BC-BCF0-4970-AAA5-1BD8780C814E}" destId="{76EA0CBE-B459-431A-9451-23A3BCACFFE8}" srcOrd="0" destOrd="0" presId="urn:microsoft.com/office/officeart/2009/3/layout/SnapshotPictureList"/>
    <dgm:cxn modelId="{D885791D-8A70-410C-BFB8-C47A99FACB69}" type="presParOf" srcId="{76EA0CBE-B459-431A-9451-23A3BCACFFE8}" destId="{12EDDD2A-38B6-4584-81E5-E3D1F7F271C1}" srcOrd="0" destOrd="0" presId="urn:microsoft.com/office/officeart/2009/3/layout/SnapshotPictureList"/>
    <dgm:cxn modelId="{9892BA62-079E-44AA-ACCA-2AEB64DEB4CD}" type="presParOf" srcId="{12EDDD2A-38B6-4584-81E5-E3D1F7F271C1}" destId="{633C66ED-888B-4987-87FE-B3099BA73D36}" srcOrd="0" destOrd="0" presId="urn:microsoft.com/office/officeart/2009/3/layout/SnapshotPictureList"/>
    <dgm:cxn modelId="{3DF2753D-D828-476D-ACC5-EA0C4728B4DF}" type="presParOf" srcId="{12EDDD2A-38B6-4584-81E5-E3D1F7F271C1}" destId="{CB87C029-8886-421C-BE78-18779D48BEB6}" srcOrd="1" destOrd="0" presId="urn:microsoft.com/office/officeart/2009/3/layout/SnapshotPictureList"/>
    <dgm:cxn modelId="{780CC267-2457-4AAF-AE01-5ED15868657E}" type="presParOf" srcId="{12EDDD2A-38B6-4584-81E5-E3D1F7F271C1}" destId="{A8344CA4-3CE8-499B-AE81-96693FBD215A}" srcOrd="2" destOrd="0" presId="urn:microsoft.com/office/officeart/2009/3/layout/SnapshotPictureList"/>
    <dgm:cxn modelId="{3F650065-8707-4EA6-8C1D-AA017F66F098}" type="presParOf" srcId="{12EDDD2A-38B6-4584-81E5-E3D1F7F271C1}" destId="{48387007-3EF2-4FF5-A524-024A2314BEB7}" srcOrd="3" destOrd="0" presId="urn:microsoft.com/office/officeart/2009/3/layout/SnapshotPictureList"/>
    <dgm:cxn modelId="{3AB72AA7-A170-4A9A-9FA9-950DBC29DE87}" type="presParOf" srcId="{12EDDD2A-38B6-4584-81E5-E3D1F7F271C1}" destId="{3CDE733B-D6A5-4F7D-9F48-DFA8DC8D8632}"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607D9D-FF1F-4065-976C-AB8336458AF7}" type="doc">
      <dgm:prSet loTypeId="urn:microsoft.com/office/officeart/2008/layout/BubblePictureList" loCatId="picture" qsTypeId="urn:microsoft.com/office/officeart/2005/8/quickstyle/simple1" qsCatId="simple" csTypeId="urn:microsoft.com/office/officeart/2005/8/colors/accent1_2" csCatId="accent1" phldr="1"/>
      <dgm:spPr/>
    </dgm:pt>
    <dgm:pt modelId="{E107E399-DF40-4BA4-B28E-3253DACF7D6F}">
      <dgm:prSet phldrT="[Testo]"/>
      <dgm:spPr/>
      <dgm:t>
        <a:bodyPr/>
        <a:lstStyle/>
        <a:p>
          <a:r>
            <a:rPr lang="it-IT" dirty="0" smtClean="0">
              <a:solidFill>
                <a:srgbClr val="8FA2A4"/>
              </a:solidFill>
              <a:latin typeface="PT Sans"/>
            </a:rPr>
            <a:t>Le materie prime possono variare fino al 500% a seconda del metodo di raccolta, del clima, della stagione e delle condizioni di immagazzinamento. Per minimizzare le variazioni e per garantire la qualità della nostra Aloe, le foglie vengono lavorate e confezionate per la spedizione verso i nostri stabilimenti nelle ore successive alla raccolta per assicurare che il Gel di Aloe Vera rimanga integro delle sue proprietà così come cresce in natura.</a:t>
          </a:r>
          <a:endParaRPr lang="it-IT" dirty="0"/>
        </a:p>
      </dgm:t>
    </dgm:pt>
    <dgm:pt modelId="{F5E89D59-9F53-4A11-B21D-D6A698EA3AD4}" type="parTrans" cxnId="{69B4E0E4-6804-451E-A28D-41859DA9EC1C}">
      <dgm:prSet/>
      <dgm:spPr/>
      <dgm:t>
        <a:bodyPr/>
        <a:lstStyle/>
        <a:p>
          <a:endParaRPr lang="it-IT"/>
        </a:p>
      </dgm:t>
    </dgm:pt>
    <dgm:pt modelId="{DA104957-6990-417C-9C96-7790FBA9E2EC}" type="sibTrans" cxnId="{69B4E0E4-6804-451E-A28D-41859DA9EC1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t>
        <a:bodyPr/>
        <a:lstStyle/>
        <a:p>
          <a:endParaRPr lang="it-IT"/>
        </a:p>
      </dgm:t>
      <dgm:extLst>
        <a:ext uri="{E40237B7-FDA0-4F09-8148-C483321AD2D9}">
          <dgm14:cNvPr xmlns:dgm14="http://schemas.microsoft.com/office/drawing/2010/diagram" id="0" name="" descr="http://d2w4vlsizebf02.cloudfront.net/a1HK0000004MUeBMAW/1439933390833Sealing_2_Edited.jpg"/>
        </a:ext>
      </dgm:extLst>
    </dgm:pt>
    <dgm:pt modelId="{8608EA71-2554-4081-AC17-3E1B44F1D014}" type="pres">
      <dgm:prSet presAssocID="{4E607D9D-FF1F-4065-976C-AB8336458AF7}" presName="Name0" presStyleCnt="0">
        <dgm:presLayoutVars>
          <dgm:chMax val="8"/>
          <dgm:chPref val="8"/>
          <dgm:dir/>
        </dgm:presLayoutVars>
      </dgm:prSet>
      <dgm:spPr/>
    </dgm:pt>
    <dgm:pt modelId="{2F6D2696-4848-4E8F-BAED-7DB77B1A7665}" type="pres">
      <dgm:prSet presAssocID="{E107E399-DF40-4BA4-B28E-3253DACF7D6F}" presName="parent_text_1" presStyleLbl="revTx" presStyleIdx="0" presStyleCnt="1" custFlipHor="1" custScaleX="62199" custScaleY="523797" custLinFactNeighborX="-2450" custLinFactNeighborY="77351">
        <dgm:presLayoutVars>
          <dgm:chMax val="0"/>
          <dgm:chPref val="0"/>
          <dgm:bulletEnabled val="1"/>
        </dgm:presLayoutVars>
      </dgm:prSet>
      <dgm:spPr/>
      <dgm:t>
        <a:bodyPr/>
        <a:lstStyle/>
        <a:p>
          <a:endParaRPr lang="it-IT"/>
        </a:p>
      </dgm:t>
    </dgm:pt>
    <dgm:pt modelId="{F8479252-84D6-4063-9B8B-1668170718E8}" type="pres">
      <dgm:prSet presAssocID="{E107E399-DF40-4BA4-B28E-3253DACF7D6F}" presName="image_accent_1" presStyleCnt="0"/>
      <dgm:spPr/>
    </dgm:pt>
    <dgm:pt modelId="{8CA3D635-1CA8-45D6-92A0-7AA739B6D861}" type="pres">
      <dgm:prSet presAssocID="{E107E399-DF40-4BA4-B28E-3253DACF7D6F}" presName="imageAccentRepeatNode" presStyleLbl="alignNode1" presStyleIdx="0" presStyleCnt="2" custScaleX="120720" custScaleY="115454" custLinFactNeighborX="34520" custLinFactNeighborY="-66790"/>
      <dgm:spPr/>
    </dgm:pt>
    <dgm:pt modelId="{1CF2BE90-E3A0-4871-B87F-40B345CD08A0}" type="pres">
      <dgm:prSet presAssocID="{E107E399-DF40-4BA4-B28E-3253DACF7D6F}" presName="accent_1" presStyleLbl="alignNode1" presStyleIdx="1" presStyleCnt="2" custLinFactNeighborX="-46130" custLinFactNeighborY="-57585"/>
      <dgm:spPr/>
    </dgm:pt>
    <dgm:pt modelId="{C95A0DEF-2B71-4EF1-83C3-5F3072AEB29E}" type="pres">
      <dgm:prSet presAssocID="{DA104957-6990-417C-9C96-7790FBA9E2EC}" presName="image_1" presStyleCnt="0"/>
      <dgm:spPr/>
    </dgm:pt>
    <dgm:pt modelId="{08166FAD-B6BF-4E2B-96C7-287E4849B375}" type="pres">
      <dgm:prSet presAssocID="{DA104957-6990-417C-9C96-7790FBA9E2EC}" presName="imageRepeatNode" presStyleLbl="fgImgPlace1" presStyleIdx="0" presStyleCnt="1" custScaleX="120720" custScaleY="115454" custLinFactNeighborX="38365" custLinFactNeighborY="-72847"/>
      <dgm:spPr/>
      <dgm:t>
        <a:bodyPr/>
        <a:lstStyle/>
        <a:p>
          <a:endParaRPr lang="it-IT"/>
        </a:p>
      </dgm:t>
    </dgm:pt>
  </dgm:ptLst>
  <dgm:cxnLst>
    <dgm:cxn modelId="{69B4E0E4-6804-451E-A28D-41859DA9EC1C}" srcId="{4E607D9D-FF1F-4065-976C-AB8336458AF7}" destId="{E107E399-DF40-4BA4-B28E-3253DACF7D6F}" srcOrd="0" destOrd="0" parTransId="{F5E89D59-9F53-4A11-B21D-D6A698EA3AD4}" sibTransId="{DA104957-6990-417C-9C96-7790FBA9E2EC}"/>
    <dgm:cxn modelId="{B80BF584-3A64-4461-AB5E-C0F941BFFC11}" type="presOf" srcId="{4E607D9D-FF1F-4065-976C-AB8336458AF7}" destId="{8608EA71-2554-4081-AC17-3E1B44F1D014}" srcOrd="0" destOrd="0" presId="urn:microsoft.com/office/officeart/2008/layout/BubblePictureList"/>
    <dgm:cxn modelId="{BC992B7F-C380-42FD-B6BF-3C705C9B4E88}" type="presOf" srcId="{DA104957-6990-417C-9C96-7790FBA9E2EC}" destId="{08166FAD-B6BF-4E2B-96C7-287E4849B375}" srcOrd="0" destOrd="0" presId="urn:microsoft.com/office/officeart/2008/layout/BubblePictureList"/>
    <dgm:cxn modelId="{0E17C6E5-A931-465C-9AC9-5A07285FC4E3}" type="presOf" srcId="{E107E399-DF40-4BA4-B28E-3253DACF7D6F}" destId="{2F6D2696-4848-4E8F-BAED-7DB77B1A7665}" srcOrd="0" destOrd="0" presId="urn:microsoft.com/office/officeart/2008/layout/BubblePictureList"/>
    <dgm:cxn modelId="{FD4A5A27-E15F-493A-A98C-93D10ECC2509}" type="presParOf" srcId="{8608EA71-2554-4081-AC17-3E1B44F1D014}" destId="{2F6D2696-4848-4E8F-BAED-7DB77B1A7665}" srcOrd="0" destOrd="0" presId="urn:microsoft.com/office/officeart/2008/layout/BubblePictureList"/>
    <dgm:cxn modelId="{CEBC4EEA-38B5-4D9D-A4D0-6F6420FE54F4}" type="presParOf" srcId="{8608EA71-2554-4081-AC17-3E1B44F1D014}" destId="{F8479252-84D6-4063-9B8B-1668170718E8}" srcOrd="1" destOrd="0" presId="urn:microsoft.com/office/officeart/2008/layout/BubblePictureList"/>
    <dgm:cxn modelId="{7D79F2CB-90E6-4F2A-B59D-40FE66EA20FB}" type="presParOf" srcId="{F8479252-84D6-4063-9B8B-1668170718E8}" destId="{8CA3D635-1CA8-45D6-92A0-7AA739B6D861}" srcOrd="0" destOrd="0" presId="urn:microsoft.com/office/officeart/2008/layout/BubblePictureList"/>
    <dgm:cxn modelId="{6BF61939-F36A-4E0A-9533-69DCCD00681E}" type="presParOf" srcId="{8608EA71-2554-4081-AC17-3E1B44F1D014}" destId="{1CF2BE90-E3A0-4871-B87F-40B345CD08A0}" srcOrd="2" destOrd="0" presId="urn:microsoft.com/office/officeart/2008/layout/BubblePictureList"/>
    <dgm:cxn modelId="{78569B53-5468-4407-BE06-30B5536A884D}" type="presParOf" srcId="{8608EA71-2554-4081-AC17-3E1B44F1D014}" destId="{C95A0DEF-2B71-4EF1-83C3-5F3072AEB29E}" srcOrd="3" destOrd="0" presId="urn:microsoft.com/office/officeart/2008/layout/BubblePictureList"/>
    <dgm:cxn modelId="{F34AE9EB-56AE-4A4B-8B03-DC59E78BEDD1}" type="presParOf" srcId="{C95A0DEF-2B71-4EF1-83C3-5F3072AEB29E}" destId="{08166FAD-B6BF-4E2B-96C7-287E4849B375}" srcOrd="0" destOrd="0" presId="urn:microsoft.com/office/officeart/2008/layout/Bubble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1827F-6280-4B07-8A08-6CABD7D75CE6}">
      <dsp:nvSpPr>
        <dsp:cNvPr id="0" name=""/>
        <dsp:cNvSpPr/>
      </dsp:nvSpPr>
      <dsp:spPr>
        <a:xfrm>
          <a:off x="0" y="45065"/>
          <a:ext cx="4248472" cy="5307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1" kern="1200" dirty="0" smtClean="0">
              <a:latin typeface="PT Sans"/>
            </a:rPr>
            <a:t>L'ALOE VERA è stata elogiata nei tempi antichi per le sue NATURALI PROPRIETÀ lenitive, idratanti e calmanti. È nota per lenire piccole scottature, donare sollievo ed idratare la pelle irritata, e anche per aiutare la naturale rigenerazione della pelle. Grazie alla scienza, all'innovazione e al nostro team di ricerca e sviluppo, la Forever si è dedicata alla condivisione del meglio dell'Aloe Vera direttamente con voi.</a:t>
          </a:r>
          <a:endParaRPr lang="it-IT" sz="2100" kern="1200" dirty="0">
            <a:latin typeface="PT Sans"/>
          </a:endParaRPr>
        </a:p>
      </dsp:txBody>
      <dsp:txXfrm>
        <a:off x="207393" y="252458"/>
        <a:ext cx="3833686" cy="4892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3E98F-7B23-4F0C-9D10-C9BA87426FCF}">
      <dsp:nvSpPr>
        <dsp:cNvPr id="0" name=""/>
        <dsp:cNvSpPr/>
      </dsp:nvSpPr>
      <dsp:spPr>
        <a:xfrm>
          <a:off x="1800207" y="7220"/>
          <a:ext cx="4663949" cy="315871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3BDEB2-8D21-48E6-A806-6BB46F1231B9}">
      <dsp:nvSpPr>
        <dsp:cNvPr id="0" name=""/>
        <dsp:cNvSpPr/>
      </dsp:nvSpPr>
      <dsp:spPr>
        <a:xfrm>
          <a:off x="942813" y="3714099"/>
          <a:ext cx="6482325" cy="197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smtClean="0">
              <a:solidFill>
                <a:schemeClr val="bg1">
                  <a:lumMod val="50000"/>
                </a:schemeClr>
              </a:solidFill>
              <a:latin typeface="PT Sans"/>
            </a:rPr>
            <a:t>Scopri i 6.500 acri (2.630 ettari) di piantagioni di Aloe Forever nella splendida Repubblica Dominicana - la più grande al mondo, oltre alle piantagioni di nella Valle del Rio Grande e nel sud del Texas! </a:t>
          </a:r>
        </a:p>
        <a:p>
          <a:pPr lvl="0" algn="l" defTabSz="800100">
            <a:lnSpc>
              <a:spcPct val="90000"/>
            </a:lnSpc>
            <a:spcBef>
              <a:spcPct val="0"/>
            </a:spcBef>
            <a:spcAft>
              <a:spcPct val="35000"/>
            </a:spcAft>
          </a:pPr>
          <a:r>
            <a:rPr lang="it-IT" sz="1800" kern="1200" dirty="0" smtClean="0">
              <a:solidFill>
                <a:schemeClr val="bg1">
                  <a:lumMod val="50000"/>
                </a:schemeClr>
              </a:solidFill>
              <a:latin typeface="PT Sans"/>
            </a:rPr>
            <a:t>Con il perfetto equilibrio del suolo, la temperatura ideale e la giusta quantità di pioggia, coltiviamo la qualità nelle piante di Aloe. La nostra piantagione della Repubblica Dominicana è formata da oltre 30 milioni di piante e raccogliamo PIÙ DI 1 MILIONE DI LIBBRE (453.600 KG) DI ALOE ALLA SETTIMANA! </a:t>
          </a:r>
          <a:endParaRPr lang="it-IT" sz="1800" kern="1200" dirty="0">
            <a:solidFill>
              <a:schemeClr val="bg1">
                <a:lumMod val="50000"/>
              </a:schemeClr>
            </a:solidFill>
          </a:endParaRPr>
        </a:p>
      </dsp:txBody>
      <dsp:txXfrm>
        <a:off x="942813" y="3714099"/>
        <a:ext cx="6482325" cy="1971544"/>
      </dsp:txXfrm>
    </dsp:sp>
    <dsp:sp modelId="{06B8DCF7-DD04-44FA-8A07-A0A2754E271B}">
      <dsp:nvSpPr>
        <dsp:cNvPr id="0" name=""/>
        <dsp:cNvSpPr/>
      </dsp:nvSpPr>
      <dsp:spPr>
        <a:xfrm>
          <a:off x="432049" y="3203232"/>
          <a:ext cx="2603001" cy="69945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F6359-DE2E-4675-AD36-27A2918199D6}">
      <dsp:nvSpPr>
        <dsp:cNvPr id="0" name=""/>
        <dsp:cNvSpPr/>
      </dsp:nvSpPr>
      <dsp:spPr>
        <a:xfrm rot="5400000">
          <a:off x="5992334" y="2251457"/>
          <a:ext cx="699450" cy="260300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0050C-D689-4A99-B767-0C62046C1709}">
      <dsp:nvSpPr>
        <dsp:cNvPr id="0" name=""/>
        <dsp:cNvSpPr/>
      </dsp:nvSpPr>
      <dsp:spPr>
        <a:xfrm rot="16200000">
          <a:off x="1383824" y="4411695"/>
          <a:ext cx="699450" cy="260300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55535-97ED-4F64-AC21-7AC76FADB05A}">
      <dsp:nvSpPr>
        <dsp:cNvPr id="0" name=""/>
        <dsp:cNvSpPr/>
      </dsp:nvSpPr>
      <dsp:spPr>
        <a:xfrm rot="10800000">
          <a:off x="5112567" y="5363470"/>
          <a:ext cx="2603001" cy="69945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0AD5B-969C-4E27-A771-A5CF7C2770FA}">
      <dsp:nvSpPr>
        <dsp:cNvPr id="0" name=""/>
        <dsp:cNvSpPr/>
      </dsp:nvSpPr>
      <dsp:spPr>
        <a:xfrm>
          <a:off x="12" y="116624"/>
          <a:ext cx="7704843" cy="50683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8A488C-658C-48C8-85DF-BCE071AF60FE}">
      <dsp:nvSpPr>
        <dsp:cNvPr id="0" name=""/>
        <dsp:cNvSpPr/>
      </dsp:nvSpPr>
      <dsp:spPr>
        <a:xfrm>
          <a:off x="688281" y="4078081"/>
          <a:ext cx="6089397" cy="2753163"/>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bg1"/>
              </a:solidFill>
              <a:latin typeface="PT Sans"/>
            </a:rPr>
            <a:t>FERTILIZZANTE NATURALE E </a:t>
          </a:r>
        </a:p>
        <a:p>
          <a:pPr lvl="0" algn="ctr" defTabSz="800100">
            <a:lnSpc>
              <a:spcPct val="90000"/>
            </a:lnSpc>
            <a:spcBef>
              <a:spcPct val="0"/>
            </a:spcBef>
            <a:spcAft>
              <a:spcPct val="35000"/>
            </a:spcAft>
          </a:pPr>
          <a:r>
            <a:rPr lang="it-IT" sz="1800" b="1" kern="1200" dirty="0" smtClean="0">
              <a:solidFill>
                <a:schemeClr val="bg1"/>
              </a:solidFill>
              <a:latin typeface="PT Sans"/>
            </a:rPr>
            <a:t>CONTROLLO DELLE ERBACCE</a:t>
          </a:r>
        </a:p>
        <a:p>
          <a:pPr lvl="0" algn="ctr" defTabSz="800100">
            <a:lnSpc>
              <a:spcPct val="90000"/>
            </a:lnSpc>
            <a:spcBef>
              <a:spcPct val="0"/>
            </a:spcBef>
            <a:spcAft>
              <a:spcPct val="35000"/>
            </a:spcAft>
          </a:pPr>
          <a:r>
            <a:rPr lang="it-IT" sz="1800" kern="1200" dirty="0" smtClean="0">
              <a:solidFill>
                <a:schemeClr val="bg1"/>
              </a:solidFill>
              <a:latin typeface="PT Sans"/>
            </a:rPr>
            <a:t>Piante sane crescono in ambienti sani. In entrambe le nostre piantagioni situate in Texas e nella Repubblica Dominicana, lasciamo che pecore e capre pascolino liberamente così da poter eliminare le erbacce e fornire un fertilizzante naturale al 100%. Questa pratica permette alla nostra Aloe di crescere in modo superbo senza compromettere la sua salute o l'ambiente in cui cresce.</a:t>
          </a:r>
          <a:endParaRPr lang="it-IT" sz="1800" kern="1200" dirty="0">
            <a:solidFill>
              <a:schemeClr val="bg1"/>
            </a:solidFill>
          </a:endParaRPr>
        </a:p>
      </dsp:txBody>
      <dsp:txXfrm>
        <a:off x="688281" y="4078081"/>
        <a:ext cx="6089397" cy="27531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A4F18-27F0-472F-ACD5-BC9EB65EDCBA}">
      <dsp:nvSpPr>
        <dsp:cNvPr id="0" name=""/>
        <dsp:cNvSpPr/>
      </dsp:nvSpPr>
      <dsp:spPr>
        <a:xfrm>
          <a:off x="0" y="0"/>
          <a:ext cx="7200800" cy="203137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B9220F-506A-48B1-9DBC-368378253F58}">
      <dsp:nvSpPr>
        <dsp:cNvPr id="0" name=""/>
        <dsp:cNvSpPr/>
      </dsp:nvSpPr>
      <dsp:spPr>
        <a:xfrm>
          <a:off x="217610" y="109615"/>
          <a:ext cx="6765579" cy="18121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2000" b="-9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92EB88-92BB-4BF5-9D93-501CA1983AB0}">
      <dsp:nvSpPr>
        <dsp:cNvPr id="0" name=""/>
        <dsp:cNvSpPr/>
      </dsp:nvSpPr>
      <dsp:spPr>
        <a:xfrm rot="10800000">
          <a:off x="295345" y="2031376"/>
          <a:ext cx="6610109" cy="24827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it-IT" sz="2200" kern="1200" dirty="0" smtClean="0">
              <a:solidFill>
                <a:schemeClr val="bg1"/>
              </a:solidFill>
              <a:latin typeface="PT Sans"/>
            </a:rPr>
            <a:t>Forever mantiene il controllo sul 100% DELLE SUE PIANTAGIONI, così da assicurare che tutto il processo, dalla semina alla lavorazione, sia seguito accuratamente con la stessa attenzione che dedichiamo nel MANTENERE ALTI GLI STANDARD di ogni nostro prodotto finale.</a:t>
          </a:r>
          <a:endParaRPr lang="it-IT" sz="2200" kern="1200" dirty="0">
            <a:solidFill>
              <a:schemeClr val="bg1"/>
            </a:solidFill>
          </a:endParaRPr>
        </a:p>
      </dsp:txBody>
      <dsp:txXfrm rot="10800000">
        <a:off x="371699" y="2031376"/>
        <a:ext cx="6457401" cy="2406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C66ED-888B-4987-87FE-B3099BA73D36}">
      <dsp:nvSpPr>
        <dsp:cNvPr id="0" name=""/>
        <dsp:cNvSpPr/>
      </dsp:nvSpPr>
      <dsp:spPr>
        <a:xfrm>
          <a:off x="3679" y="8224"/>
          <a:ext cx="7162987" cy="5443427"/>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E733B-D6A5-4F7D-9F48-DFA8DC8D8632}">
      <dsp:nvSpPr>
        <dsp:cNvPr id="0" name=""/>
        <dsp:cNvSpPr/>
      </dsp:nvSpPr>
      <dsp:spPr>
        <a:xfrm>
          <a:off x="576045" y="134961"/>
          <a:ext cx="3665779" cy="256958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7C029-8886-421C-BE78-18779D48BEB6}">
      <dsp:nvSpPr>
        <dsp:cNvPr id="0" name=""/>
        <dsp:cNvSpPr/>
      </dsp:nvSpPr>
      <dsp:spPr>
        <a:xfrm>
          <a:off x="1440172" y="2736303"/>
          <a:ext cx="5521988" cy="245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r" defTabSz="800100">
            <a:lnSpc>
              <a:spcPct val="90000"/>
            </a:lnSpc>
            <a:spcBef>
              <a:spcPct val="0"/>
            </a:spcBef>
            <a:spcAft>
              <a:spcPct val="35000"/>
            </a:spcAft>
          </a:pPr>
          <a:r>
            <a:rPr lang="it-IT" sz="1800" b="0" i="0" kern="1200" dirty="0" smtClean="0">
              <a:solidFill>
                <a:schemeClr val="tx2">
                  <a:lumMod val="75000"/>
                </a:schemeClr>
              </a:solidFill>
              <a:latin typeface="PT Sans"/>
              <a:cs typeface="Arial" panose="020B0604020202020204" pitchFamily="34" charset="0"/>
            </a:rPr>
            <a:t>Quando si tratta dell'analisi e della lavorazione della nostra Aloe coltivata in modo naturale, nulla batte il CONTROLLO DELLA QUALITÀ effettuato a mano. Come chef vigili nella nostra cucina, solo i MIGLIORI INGREDIENTI ARRIVANO A TAVOLA. Il nostro stabilimento all'avanguardia, ci permette di sigillare la freschezza del nostro gel in poche ore dal raccolto, così che l'Aloe più pura può essere spedita ai nostri laboratori produttivi senza perdere nessuna delle sue potenti proprietà!</a:t>
          </a:r>
          <a:endParaRPr lang="it-IT" sz="1800" kern="1200" dirty="0">
            <a:solidFill>
              <a:schemeClr val="tx2">
                <a:lumMod val="75000"/>
              </a:schemeClr>
            </a:solidFill>
            <a:latin typeface="PT Sans"/>
            <a:cs typeface="Arial" panose="020B0604020202020204" pitchFamily="34" charset="0"/>
          </a:endParaRPr>
        </a:p>
      </dsp:txBody>
      <dsp:txXfrm>
        <a:off x="1440172" y="2736303"/>
        <a:ext cx="5521988" cy="2453013"/>
      </dsp:txXfrm>
    </dsp:sp>
    <dsp:sp modelId="{A8344CA4-3CE8-499B-AE81-96693FBD215A}">
      <dsp:nvSpPr>
        <dsp:cNvPr id="0" name=""/>
        <dsp:cNvSpPr/>
      </dsp:nvSpPr>
      <dsp:spPr>
        <a:xfrm>
          <a:off x="6555254" y="775526"/>
          <a:ext cx="2511302" cy="390882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3D635-1CA8-45D6-92A0-7AA739B6D861}">
      <dsp:nvSpPr>
        <dsp:cNvPr id="0" name=""/>
        <dsp:cNvSpPr/>
      </dsp:nvSpPr>
      <dsp:spPr>
        <a:xfrm>
          <a:off x="3780580" y="35989"/>
          <a:ext cx="4184820" cy="400254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2BE90-E3A0-4871-B87F-40B345CD08A0}">
      <dsp:nvSpPr>
        <dsp:cNvPr id="0" name=""/>
        <dsp:cNvSpPr/>
      </dsp:nvSpPr>
      <dsp:spPr>
        <a:xfrm>
          <a:off x="5976661" y="1603637"/>
          <a:ext cx="1028335" cy="1028651"/>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66FAD-B6BF-4E2B-96C7-287E4849B375}">
      <dsp:nvSpPr>
        <dsp:cNvPr id="0" name=""/>
        <dsp:cNvSpPr/>
      </dsp:nvSpPr>
      <dsp:spPr>
        <a:xfrm>
          <a:off x="3960437" y="174260"/>
          <a:ext cx="3863651" cy="36948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D2696-4848-4E8F-BAED-7DB77B1A7665}">
      <dsp:nvSpPr>
        <dsp:cNvPr id="0" name=""/>
        <dsp:cNvSpPr/>
      </dsp:nvSpPr>
      <dsp:spPr>
        <a:xfrm flipH="1">
          <a:off x="360041" y="130307"/>
          <a:ext cx="3199063" cy="538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 numCol="1" spcCol="1270" anchor="b" anchorCtr="0">
          <a:noAutofit/>
        </a:bodyPr>
        <a:lstStyle/>
        <a:p>
          <a:pPr lvl="0" algn="r" defTabSz="933450">
            <a:lnSpc>
              <a:spcPct val="90000"/>
            </a:lnSpc>
            <a:spcBef>
              <a:spcPct val="0"/>
            </a:spcBef>
            <a:spcAft>
              <a:spcPct val="35000"/>
            </a:spcAft>
          </a:pPr>
          <a:r>
            <a:rPr lang="it-IT" sz="2100" kern="1200" dirty="0" smtClean="0">
              <a:solidFill>
                <a:srgbClr val="8FA2A4"/>
              </a:solidFill>
              <a:latin typeface="PT Sans"/>
            </a:rPr>
            <a:t>Le materie prime possono variare fino al 500% a seconda del metodo di raccolta, del clima, della stagione e delle condizioni di immagazzinamento. Per minimizzare le variazioni e per garantire la qualità della nostra Aloe, le foglie vengono lavorate e confezionate per la spedizione verso i nostri stabilimenti nelle ore successive alla raccolta per assicurare che il Gel di Aloe Vera rimanga integro delle sue proprietà così come cresce in natura.</a:t>
          </a:r>
          <a:endParaRPr lang="it-IT" sz="2100" kern="1200" dirty="0"/>
        </a:p>
      </dsp:txBody>
      <dsp:txXfrm>
        <a:off x="360041" y="130307"/>
        <a:ext cx="3199063" cy="53880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t>13/04/2018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13/04/2018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13/04/2018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13/04/2018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t>13/04/2018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F49D355-16BD-4E45-BD9A-5EA878CF7CBD}" type="datetimeFigureOut">
              <a:rPr lang="it-IT" smtClean="0"/>
              <a:t>13/04/2018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7F49D355-16BD-4E45-BD9A-5EA878CF7CBD}" type="datetimeFigureOut">
              <a:rPr lang="it-IT" smtClean="0"/>
              <a:t>13/04/2018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7F49D355-16BD-4E45-BD9A-5EA878CF7CBD}" type="datetimeFigureOut">
              <a:rPr lang="it-IT" smtClean="0"/>
              <a:t>13/04/2018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t>13/04/2018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13/04/2018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7F49D355-16BD-4E45-BD9A-5EA878CF7CBD}" type="datetimeFigureOut">
              <a:rPr lang="it-IT" smtClean="0"/>
              <a:t>13/04/2018</a:t>
            </a:fld>
            <a:endParaRPr lang="it-IT"/>
          </a:p>
        </p:txBody>
      </p:sp>
      <p:sp>
        <p:nvSpPr>
          <p:cNvPr id="9" name="Slide Number Placeholder 8"/>
          <p:cNvSpPr>
            <a:spLocks noGrp="1"/>
          </p:cNvSpPr>
          <p:nvPr>
            <p:ph type="sldNum" sz="quarter" idx="11"/>
          </p:nvPr>
        </p:nvSpPr>
        <p:spPr/>
        <p:txBody>
          <a:bodyPr/>
          <a:lstStyle/>
          <a:p>
            <a:fld id="{E7A41E1B-4F70-4964-A407-84C68BE8251C}"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7A41E1B-4F70-4964-A407-84C68BE8251C}"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t-I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F49D355-16BD-4E45-BD9A-5EA878CF7CBD}" type="datetimeFigureOut">
              <a:rPr lang="it-IT" smtClean="0"/>
              <a:t>13/04/2018</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aloeveraonline.it/"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jpeg"/><Relationship Id="rId7" Type="http://schemas.openxmlformats.org/officeDocument/2006/relationships/diagramColors" Target="../diagrams/colors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hyperlink" Target="http://www.aloeveraonline.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emf"/><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www.aloeveraonline.it/"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La Linfa Vitale di For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308" y="884862"/>
            <a:ext cx="3429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4860032" y="1196752"/>
            <a:ext cx="3591272" cy="2031325"/>
          </a:xfrm>
          <a:prstGeom prst="rect">
            <a:avLst/>
          </a:prstGeom>
        </p:spPr>
        <p:txBody>
          <a:bodyPr wrap="square">
            <a:spAutoFit/>
          </a:bodyPr>
          <a:lstStyle/>
          <a:p>
            <a:r>
              <a:rPr lang="it-IT" b="1" dirty="0">
                <a:solidFill>
                  <a:srgbClr val="8FA2A4"/>
                </a:solidFill>
                <a:latin typeface="inherit"/>
              </a:rPr>
              <a:t>LA LINFA VITALE DI FOREVER</a:t>
            </a:r>
          </a:p>
          <a:p>
            <a:r>
              <a:rPr lang="it-IT" dirty="0">
                <a:solidFill>
                  <a:srgbClr val="8FA2A4"/>
                </a:solidFill>
                <a:latin typeface="PT Sans"/>
              </a:rPr>
              <a:t>Aloe </a:t>
            </a:r>
            <a:r>
              <a:rPr lang="it-IT" dirty="0" err="1">
                <a:solidFill>
                  <a:srgbClr val="8FA2A4"/>
                </a:solidFill>
                <a:latin typeface="PT Sans"/>
              </a:rPr>
              <a:t>Barbadensis</a:t>
            </a:r>
            <a:r>
              <a:rPr lang="it-IT" dirty="0">
                <a:solidFill>
                  <a:srgbClr val="8FA2A4"/>
                </a:solidFill>
                <a:latin typeface="PT Sans"/>
              </a:rPr>
              <a:t> Miller. Un nome che vale la pena conoscere. </a:t>
            </a:r>
            <a:endParaRPr lang="it-IT" dirty="0" smtClean="0">
              <a:solidFill>
                <a:srgbClr val="8FA2A4"/>
              </a:solidFill>
              <a:latin typeface="PT Sans"/>
            </a:endParaRPr>
          </a:p>
          <a:p>
            <a:r>
              <a:rPr lang="it-IT" dirty="0" smtClean="0">
                <a:solidFill>
                  <a:srgbClr val="8FA2A4"/>
                </a:solidFill>
                <a:latin typeface="PT Sans"/>
              </a:rPr>
              <a:t>Ci </a:t>
            </a:r>
            <a:r>
              <a:rPr lang="it-IT" dirty="0">
                <a:solidFill>
                  <a:srgbClr val="8FA2A4"/>
                </a:solidFill>
                <a:latin typeface="PT Sans"/>
              </a:rPr>
              <a:t>sono circa 400 specie di piante di Aloe nelle diverse regioni aride del mondo. </a:t>
            </a:r>
            <a:endParaRPr lang="it-IT" b="0" i="0" dirty="0">
              <a:solidFill>
                <a:srgbClr val="8FA2A4"/>
              </a:solidFill>
              <a:effectLst/>
              <a:latin typeface="PT Sans"/>
            </a:endParaRPr>
          </a:p>
        </p:txBody>
      </p:sp>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5" name="Rettangolo 4"/>
          <p:cNvSpPr/>
          <p:nvPr/>
        </p:nvSpPr>
        <p:spPr>
          <a:xfrm>
            <a:off x="2843808" y="260648"/>
            <a:ext cx="4236994" cy="646331"/>
          </a:xfrm>
          <a:prstGeom prst="rect">
            <a:avLst/>
          </a:prstGeom>
        </p:spPr>
        <p:txBody>
          <a:bodyPr wrap="none">
            <a:spAutoFit/>
          </a:bodyPr>
          <a:lstStyle/>
          <a:p>
            <a:r>
              <a:rPr lang="it-IT" sz="3600" b="1" dirty="0">
                <a:solidFill>
                  <a:schemeClr val="accent3">
                    <a:lumMod val="75000"/>
                  </a:schemeClr>
                </a:solidFill>
                <a:latin typeface="Arial"/>
              </a:rPr>
              <a:t>LA NOSTRA ALOE</a:t>
            </a:r>
            <a:endParaRPr lang="it-IT" sz="3600" dirty="0">
              <a:solidFill>
                <a:schemeClr val="accent3">
                  <a:lumMod val="75000"/>
                </a:schemeClr>
              </a:solidFill>
            </a:endParaRPr>
          </a:p>
        </p:txBody>
      </p:sp>
      <p:pic>
        <p:nvPicPr>
          <p:cNvPr id="8" name="Immagin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pic>
        <p:nvPicPr>
          <p:cNvPr id="2050" name="Picture 2" descr="http://d2w4vlsizebf02.cloudfront.net/a1HK0000004MUK2MAO/1439831142936Aloe_71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8632" y="4335996"/>
            <a:ext cx="3580668" cy="23861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ttangolo 1"/>
          <p:cNvSpPr/>
          <p:nvPr/>
        </p:nvSpPr>
        <p:spPr>
          <a:xfrm>
            <a:off x="1389956" y="4509120"/>
            <a:ext cx="3168352" cy="2016224"/>
          </a:xfrm>
          <a:prstGeom prst="rect">
            <a:avLst/>
          </a:prstGeom>
        </p:spPr>
        <p:txBody>
          <a:bodyPr wrap="square">
            <a:spAutoFit/>
          </a:bodyPr>
          <a:lstStyle/>
          <a:p>
            <a:r>
              <a:rPr lang="it-IT" dirty="0">
                <a:solidFill>
                  <a:srgbClr val="8FA2A4"/>
                </a:solidFill>
                <a:latin typeface="PT Sans"/>
              </a:rPr>
              <a:t>Ognuna di esse ha delle proprietà benefiche a modo proprio, ma vi è soltanto una specie che da millenni viene utilizzata per le sue "magiche" proprietà lenitive... Aloe </a:t>
            </a:r>
            <a:r>
              <a:rPr lang="it-IT" dirty="0" err="1">
                <a:solidFill>
                  <a:srgbClr val="8FA2A4"/>
                </a:solidFill>
                <a:latin typeface="PT Sans"/>
              </a:rPr>
              <a:t>Barbadensis</a:t>
            </a:r>
            <a:r>
              <a:rPr lang="it-IT" dirty="0">
                <a:solidFill>
                  <a:srgbClr val="8FA2A4"/>
                </a:solidFill>
                <a:latin typeface="PT Sans"/>
              </a:rPr>
              <a:t> Miller. </a:t>
            </a:r>
          </a:p>
        </p:txBody>
      </p:sp>
      <p:sp>
        <p:nvSpPr>
          <p:cNvPr id="3" name="CasellaDiTesto 2"/>
          <p:cNvSpPr txBox="1"/>
          <p:nvPr/>
        </p:nvSpPr>
        <p:spPr>
          <a:xfrm>
            <a:off x="4688632" y="3789040"/>
            <a:ext cx="2941574" cy="369332"/>
          </a:xfrm>
          <a:prstGeom prst="rect">
            <a:avLst/>
          </a:prstGeom>
          <a:noFill/>
        </p:spPr>
        <p:txBody>
          <a:bodyPr wrap="none" rtlCol="0">
            <a:spAutoFit/>
          </a:bodyPr>
          <a:lstStyle/>
          <a:p>
            <a:r>
              <a:rPr lang="it-IT" dirty="0" smtClean="0"/>
              <a:t>Shop: </a:t>
            </a:r>
            <a:r>
              <a:rPr lang="it-IT" dirty="0" smtClean="0">
                <a:hlinkClick r:id="rId5"/>
              </a:rPr>
              <a:t>www.aloeveraonline.it</a:t>
            </a:r>
            <a:r>
              <a:rPr lang="it-IT" dirty="0" smtClean="0"/>
              <a:t> </a:t>
            </a:r>
            <a:endParaRPr lang="it-IT" dirty="0"/>
          </a:p>
        </p:txBody>
      </p:sp>
    </p:spTree>
    <p:extLst>
      <p:ext uri="{BB962C8B-B14F-4D97-AF65-F5344CB8AC3E}">
        <p14:creationId xmlns:p14="http://schemas.microsoft.com/office/powerpoint/2010/main" val="4050726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graphicFrame>
        <p:nvGraphicFramePr>
          <p:cNvPr id="3" name="Diagramma 2"/>
          <p:cNvGraphicFramePr/>
          <p:nvPr>
            <p:extLst>
              <p:ext uri="{D42A27DB-BD31-4B8C-83A1-F6EECF244321}">
                <p14:modId xmlns:p14="http://schemas.microsoft.com/office/powerpoint/2010/main" val="1048181696"/>
              </p:ext>
            </p:extLst>
          </p:nvPr>
        </p:nvGraphicFramePr>
        <p:xfrm>
          <a:off x="1331640" y="692695"/>
          <a:ext cx="950505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magine 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1772816"/>
            <a:ext cx="1621145" cy="1644493"/>
          </a:xfrm>
          <a:prstGeom prst="ellipse">
            <a:avLst/>
          </a:prstGeom>
          <a:ln>
            <a:noFill/>
          </a:ln>
          <a:effectLst>
            <a:softEdge rad="112500"/>
          </a:effectLst>
        </p:spPr>
      </p:pic>
    </p:spTree>
    <p:extLst>
      <p:ext uri="{BB962C8B-B14F-4D97-AF65-F5344CB8AC3E}">
        <p14:creationId xmlns:p14="http://schemas.microsoft.com/office/powerpoint/2010/main" val="1723925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pic>
        <p:nvPicPr>
          <p:cNvPr id="6148" name="Picture 4" descr="http://d2w4vlsizebf02.cloudfront.net/a1HK0000004MUW9MAO/1439933442935Sealing_4_Edi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9045" y="4420382"/>
            <a:ext cx="3740051" cy="24185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ma 2"/>
          <p:cNvGraphicFramePr/>
          <p:nvPr>
            <p:extLst>
              <p:ext uri="{D42A27DB-BD31-4B8C-83A1-F6EECF244321}">
                <p14:modId xmlns:p14="http://schemas.microsoft.com/office/powerpoint/2010/main" val="3458098564"/>
              </p:ext>
            </p:extLst>
          </p:nvPr>
        </p:nvGraphicFramePr>
        <p:xfrm>
          <a:off x="971600" y="404664"/>
          <a:ext cx="7965421"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3552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http://d2w4vlsizebf02.cloudfront.net/a1HK0000004MUS8MAO/1439933704136EnviroBal_3_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77" y="0"/>
            <a:ext cx="11272866" cy="7299182"/>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sp>
        <p:nvSpPr>
          <p:cNvPr id="2" name="Rettangolo 1"/>
          <p:cNvSpPr/>
          <p:nvPr/>
        </p:nvSpPr>
        <p:spPr>
          <a:xfrm>
            <a:off x="971600" y="175572"/>
            <a:ext cx="4104456" cy="2031325"/>
          </a:xfrm>
          <a:prstGeom prst="rect">
            <a:avLst/>
          </a:prstGeom>
        </p:spPr>
        <p:txBody>
          <a:bodyPr wrap="square">
            <a:spAutoFit/>
          </a:bodyPr>
          <a:lstStyle/>
          <a:p>
            <a:r>
              <a:rPr lang="it-IT" b="1" dirty="0" smtClean="0">
                <a:solidFill>
                  <a:schemeClr val="bg2">
                    <a:lumMod val="50000"/>
                  </a:schemeClr>
                </a:solidFill>
                <a:latin typeface="PT Sans"/>
              </a:rPr>
              <a:t>Forever </a:t>
            </a:r>
            <a:r>
              <a:rPr lang="it-IT" b="1" dirty="0">
                <a:solidFill>
                  <a:schemeClr val="bg2">
                    <a:lumMod val="50000"/>
                  </a:schemeClr>
                </a:solidFill>
                <a:latin typeface="PT Sans"/>
              </a:rPr>
              <a:t>rivaluta continuamente le proprie pratiche al fine di migliorare regolarmente in modo efficace. Noi non lo facciamo perché è alla moda. Noi lo facciamo perché crediamo che sia la cosa giusta da fare. </a:t>
            </a:r>
            <a:endParaRPr lang="it-IT" b="1" dirty="0">
              <a:solidFill>
                <a:schemeClr val="bg2">
                  <a:lumMod val="50000"/>
                </a:schemeClr>
              </a:solidFill>
            </a:endParaRPr>
          </a:p>
        </p:txBody>
      </p:sp>
      <p:sp>
        <p:nvSpPr>
          <p:cNvPr id="3" name="Rettangolo 2"/>
          <p:cNvSpPr/>
          <p:nvPr/>
        </p:nvSpPr>
        <p:spPr>
          <a:xfrm>
            <a:off x="5220072" y="1033320"/>
            <a:ext cx="3798168" cy="1200329"/>
          </a:xfrm>
          <a:prstGeom prst="rect">
            <a:avLst/>
          </a:prstGeom>
        </p:spPr>
        <p:txBody>
          <a:bodyPr wrap="square">
            <a:spAutoFit/>
          </a:bodyPr>
          <a:lstStyle/>
          <a:p>
            <a:r>
              <a:rPr lang="it-IT" b="1" dirty="0">
                <a:solidFill>
                  <a:schemeClr val="bg2">
                    <a:lumMod val="50000"/>
                  </a:schemeClr>
                </a:solidFill>
                <a:latin typeface="PT Sans"/>
              </a:rPr>
              <a:t>Forever cresce oltre 50 milioni di piante di Aloe Vera nelle piantagioni della Repubblica Domenicana e nel Texas.</a:t>
            </a:r>
            <a:endParaRPr lang="it-IT" b="1" dirty="0">
              <a:solidFill>
                <a:schemeClr val="bg2">
                  <a:lumMod val="50000"/>
                </a:schemeClr>
              </a:solidFill>
            </a:endParaRPr>
          </a:p>
        </p:txBody>
      </p:sp>
      <p:sp>
        <p:nvSpPr>
          <p:cNvPr id="22" name="Rettangolo 21"/>
          <p:cNvSpPr/>
          <p:nvPr/>
        </p:nvSpPr>
        <p:spPr>
          <a:xfrm>
            <a:off x="3923928" y="2505669"/>
            <a:ext cx="4572000" cy="923330"/>
          </a:xfrm>
          <a:prstGeom prst="rect">
            <a:avLst/>
          </a:prstGeom>
        </p:spPr>
        <p:txBody>
          <a:bodyPr>
            <a:spAutoFit/>
          </a:bodyPr>
          <a:lstStyle/>
          <a:p>
            <a:r>
              <a:rPr lang="it-IT" b="1" dirty="0" smtClean="0">
                <a:solidFill>
                  <a:schemeClr val="bg2">
                    <a:lumMod val="50000"/>
                  </a:schemeClr>
                </a:solidFill>
                <a:latin typeface="PT Sans"/>
              </a:rPr>
              <a:t>Solo </a:t>
            </a:r>
            <a:r>
              <a:rPr lang="it-IT" b="1" dirty="0">
                <a:solidFill>
                  <a:schemeClr val="bg2">
                    <a:lumMod val="50000"/>
                  </a:schemeClr>
                </a:solidFill>
                <a:latin typeface="PT Sans"/>
              </a:rPr>
              <a:t>con l'Aloe, la Forever Living pulisce la terra da 2 milioni di tonnellate di CO2 all'anno!</a:t>
            </a:r>
            <a:endParaRPr lang="it-IT" b="1" dirty="0">
              <a:solidFill>
                <a:schemeClr val="bg2">
                  <a:lumMod val="50000"/>
                </a:schemeClr>
              </a:solidFill>
            </a:endParaRPr>
          </a:p>
        </p:txBody>
      </p:sp>
    </p:spTree>
    <p:extLst>
      <p:ext uri="{BB962C8B-B14F-4D97-AF65-F5344CB8AC3E}">
        <p14:creationId xmlns:p14="http://schemas.microsoft.com/office/powerpoint/2010/main" val="3087723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Immagine 20"/>
          <p:cNvPicPr/>
          <p:nvPr/>
        </p:nvPicPr>
        <p:blipFill>
          <a:blip r:embed="rId2">
            <a:extLst>
              <a:ext uri="{28A0092B-C50C-407E-A947-70E740481C1C}">
                <a14:useLocalDpi xmlns:a14="http://schemas.microsoft.com/office/drawing/2010/main" val="0"/>
              </a:ext>
            </a:extLst>
          </a:blip>
          <a:srcRect/>
          <a:stretch>
            <a:fillRect/>
          </a:stretch>
        </p:blipFill>
        <p:spPr bwMode="auto">
          <a:xfrm>
            <a:off x="868212" y="949813"/>
            <a:ext cx="6804025" cy="3209290"/>
          </a:xfrm>
          <a:prstGeom prst="rect">
            <a:avLst/>
          </a:prstGeom>
          <a:noFill/>
          <a:ln>
            <a:noFill/>
          </a:ln>
        </p:spPr>
      </p:pic>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grpSp>
        <p:nvGrpSpPr>
          <p:cNvPr id="5" name="Gruppo 4"/>
          <p:cNvGrpSpPr>
            <a:grpSpLocks/>
          </p:cNvGrpSpPr>
          <p:nvPr/>
        </p:nvGrpSpPr>
        <p:grpSpPr bwMode="auto">
          <a:xfrm flipH="1">
            <a:off x="1166868" y="1441764"/>
            <a:ext cx="5976664" cy="2613268"/>
            <a:chOff x="70" y="0"/>
            <a:chExt cx="12580" cy="5060"/>
          </a:xfrm>
        </p:grpSpPr>
        <p:sp>
          <p:nvSpPr>
            <p:cNvPr id="7" name="Rectangle 56"/>
            <p:cNvSpPr>
              <a:spLocks noChangeArrowheads="1"/>
            </p:cNvSpPr>
            <p:nvPr/>
          </p:nvSpPr>
          <p:spPr bwMode="auto">
            <a:xfrm>
              <a:off x="1930" y="0"/>
              <a:ext cx="10720" cy="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lnSpc>
                  <a:spcPts val="25300"/>
                </a:lnSpc>
                <a:spcAft>
                  <a:spcPts val="1000"/>
                </a:spcAft>
              </a:pPr>
              <a:endParaRPr lang="it-IT" sz="1100">
                <a:effectLst/>
                <a:latin typeface="Calibri"/>
                <a:ea typeface="Calibri"/>
                <a:cs typeface="Times New Roman"/>
              </a:endParaRPr>
            </a:p>
            <a:p>
              <a:pPr>
                <a:lnSpc>
                  <a:spcPct val="115000"/>
                </a:lnSpc>
                <a:spcAft>
                  <a:spcPts val="1000"/>
                </a:spcAft>
              </a:pPr>
              <a:r>
                <a:rPr lang="it-IT" sz="1100">
                  <a:effectLst/>
                  <a:latin typeface="Calibri"/>
                  <a:ea typeface="Calibri"/>
                  <a:cs typeface="Times New Roman"/>
                </a:rPr>
                <a:t> </a:t>
              </a:r>
            </a:p>
          </p:txBody>
        </p:sp>
        <p:sp>
          <p:nvSpPr>
            <p:cNvPr id="9" name="Freeform 57"/>
            <p:cNvSpPr>
              <a:spLocks/>
            </p:cNvSpPr>
            <p:nvPr/>
          </p:nvSpPr>
          <p:spPr bwMode="auto">
            <a:xfrm>
              <a:off x="70" y="2576"/>
              <a:ext cx="4607" cy="20"/>
            </a:xfrm>
            <a:custGeom>
              <a:avLst/>
              <a:gdLst>
                <a:gd name="T0" fmla="*/ 4606 w 4607"/>
                <a:gd name="T1" fmla="*/ 0 h 20"/>
                <a:gd name="T2" fmla="*/ 0 w 4607"/>
                <a:gd name="T3" fmla="*/ 0 h 20"/>
              </a:gdLst>
              <a:ahLst/>
              <a:cxnLst>
                <a:cxn ang="0">
                  <a:pos x="T0" y="T1"/>
                </a:cxn>
                <a:cxn ang="0">
                  <a:pos x="T2" y="T3"/>
                </a:cxn>
              </a:cxnLst>
              <a:rect l="0" t="0" r="r" b="b"/>
              <a:pathLst>
                <a:path w="4607" h="20">
                  <a:moveTo>
                    <a:pt x="4606" y="0"/>
                  </a:moveTo>
                  <a:lnTo>
                    <a:pt x="0" y="0"/>
                  </a:lnTo>
                </a:path>
              </a:pathLst>
            </a:custGeom>
            <a:noFill/>
            <a:ln w="88900">
              <a:solidFill>
                <a:srgbClr val="A8996E"/>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0" name="Freeform 58"/>
            <p:cNvSpPr>
              <a:spLocks/>
            </p:cNvSpPr>
            <p:nvPr/>
          </p:nvSpPr>
          <p:spPr bwMode="auto">
            <a:xfrm>
              <a:off x="70" y="1464"/>
              <a:ext cx="2334" cy="20"/>
            </a:xfrm>
            <a:custGeom>
              <a:avLst/>
              <a:gdLst>
                <a:gd name="T0" fmla="*/ 2333 w 2334"/>
                <a:gd name="T1" fmla="*/ 0 h 20"/>
                <a:gd name="T2" fmla="*/ 0 w 2334"/>
                <a:gd name="T3" fmla="*/ 0 h 20"/>
              </a:gdLst>
              <a:ahLst/>
              <a:cxnLst>
                <a:cxn ang="0">
                  <a:pos x="T0" y="T1"/>
                </a:cxn>
                <a:cxn ang="0">
                  <a:pos x="T2" y="T3"/>
                </a:cxn>
              </a:cxnLst>
              <a:rect l="0" t="0" r="r" b="b"/>
              <a:pathLst>
                <a:path w="2334" h="20">
                  <a:moveTo>
                    <a:pt x="2333" y="0"/>
                  </a:moveTo>
                  <a:lnTo>
                    <a:pt x="0" y="0"/>
                  </a:lnTo>
                </a:path>
              </a:pathLst>
            </a:custGeom>
            <a:noFill/>
            <a:ln w="88900">
              <a:solidFill>
                <a:srgbClr val="A8996E"/>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1" name="Freeform 59"/>
            <p:cNvSpPr>
              <a:spLocks/>
            </p:cNvSpPr>
            <p:nvPr/>
          </p:nvSpPr>
          <p:spPr bwMode="auto">
            <a:xfrm>
              <a:off x="70" y="3734"/>
              <a:ext cx="4663" cy="20"/>
            </a:xfrm>
            <a:custGeom>
              <a:avLst/>
              <a:gdLst>
                <a:gd name="T0" fmla="*/ 4663 w 4663"/>
                <a:gd name="T1" fmla="*/ 0 h 20"/>
                <a:gd name="T2" fmla="*/ 0 w 4663"/>
                <a:gd name="T3" fmla="*/ 0 h 20"/>
              </a:gdLst>
              <a:ahLst/>
              <a:cxnLst>
                <a:cxn ang="0">
                  <a:pos x="T0" y="T1"/>
                </a:cxn>
                <a:cxn ang="0">
                  <a:pos x="T2" y="T3"/>
                </a:cxn>
              </a:cxnLst>
              <a:rect l="0" t="0" r="r" b="b"/>
              <a:pathLst>
                <a:path w="4663" h="20">
                  <a:moveTo>
                    <a:pt x="4663" y="0"/>
                  </a:moveTo>
                  <a:lnTo>
                    <a:pt x="0" y="0"/>
                  </a:lnTo>
                </a:path>
              </a:pathLst>
            </a:custGeom>
            <a:noFill/>
            <a:ln w="88900">
              <a:solidFill>
                <a:srgbClr val="A8996E"/>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2" name="Freeform 60"/>
            <p:cNvSpPr>
              <a:spLocks/>
            </p:cNvSpPr>
            <p:nvPr/>
          </p:nvSpPr>
          <p:spPr bwMode="auto">
            <a:xfrm>
              <a:off x="4694" y="2867"/>
              <a:ext cx="1734" cy="1734"/>
            </a:xfrm>
            <a:custGeom>
              <a:avLst/>
              <a:gdLst>
                <a:gd name="T0" fmla="*/ 937 w 1734"/>
                <a:gd name="T1" fmla="*/ 1730 h 1734"/>
                <a:gd name="T2" fmla="*/ 1075 w 1734"/>
                <a:gd name="T3" fmla="*/ 1708 h 1734"/>
                <a:gd name="T4" fmla="*/ 1204 w 1734"/>
                <a:gd name="T5" fmla="*/ 1665 h 1734"/>
                <a:gd name="T6" fmla="*/ 1323 w 1734"/>
                <a:gd name="T7" fmla="*/ 1603 h 1734"/>
                <a:gd name="T8" fmla="*/ 1430 w 1734"/>
                <a:gd name="T9" fmla="*/ 1524 h 1734"/>
                <a:gd name="T10" fmla="*/ 1524 w 1734"/>
                <a:gd name="T11" fmla="*/ 1430 h 1734"/>
                <a:gd name="T12" fmla="*/ 1603 w 1734"/>
                <a:gd name="T13" fmla="*/ 1323 h 1734"/>
                <a:gd name="T14" fmla="*/ 1665 w 1734"/>
                <a:gd name="T15" fmla="*/ 1204 h 1734"/>
                <a:gd name="T16" fmla="*/ 1708 w 1734"/>
                <a:gd name="T17" fmla="*/ 1075 h 1734"/>
                <a:gd name="T18" fmla="*/ 1730 w 1734"/>
                <a:gd name="T19" fmla="*/ 937 h 1734"/>
                <a:gd name="T20" fmla="*/ 1730 w 1734"/>
                <a:gd name="T21" fmla="*/ 795 h 1734"/>
                <a:gd name="T22" fmla="*/ 1708 w 1734"/>
                <a:gd name="T23" fmla="*/ 658 h 1734"/>
                <a:gd name="T24" fmla="*/ 1665 w 1734"/>
                <a:gd name="T25" fmla="*/ 529 h 1734"/>
                <a:gd name="T26" fmla="*/ 1603 w 1734"/>
                <a:gd name="T27" fmla="*/ 410 h 1734"/>
                <a:gd name="T28" fmla="*/ 1524 w 1734"/>
                <a:gd name="T29" fmla="*/ 302 h 1734"/>
                <a:gd name="T30" fmla="*/ 1430 w 1734"/>
                <a:gd name="T31" fmla="*/ 208 h 1734"/>
                <a:gd name="T32" fmla="*/ 1323 w 1734"/>
                <a:gd name="T33" fmla="*/ 129 h 1734"/>
                <a:gd name="T34" fmla="*/ 1204 w 1734"/>
                <a:gd name="T35" fmla="*/ 68 h 1734"/>
                <a:gd name="T36" fmla="*/ 1075 w 1734"/>
                <a:gd name="T37" fmla="*/ 25 h 1734"/>
                <a:gd name="T38" fmla="*/ 937 w 1734"/>
                <a:gd name="T39" fmla="*/ 2 h 1734"/>
                <a:gd name="T40" fmla="*/ 795 w 1734"/>
                <a:gd name="T41" fmla="*/ 2 h 1734"/>
                <a:gd name="T42" fmla="*/ 658 w 1734"/>
                <a:gd name="T43" fmla="*/ 25 h 1734"/>
                <a:gd name="T44" fmla="*/ 529 w 1734"/>
                <a:gd name="T45" fmla="*/ 68 h 1734"/>
                <a:gd name="T46" fmla="*/ 410 w 1734"/>
                <a:gd name="T47" fmla="*/ 129 h 1734"/>
                <a:gd name="T48" fmla="*/ 302 w 1734"/>
                <a:gd name="T49" fmla="*/ 208 h 1734"/>
                <a:gd name="T50" fmla="*/ 208 w 1734"/>
                <a:gd name="T51" fmla="*/ 302 h 1734"/>
                <a:gd name="T52" fmla="*/ 129 w 1734"/>
                <a:gd name="T53" fmla="*/ 410 h 1734"/>
                <a:gd name="T54" fmla="*/ 68 w 1734"/>
                <a:gd name="T55" fmla="*/ 529 h 1734"/>
                <a:gd name="T56" fmla="*/ 25 w 1734"/>
                <a:gd name="T57" fmla="*/ 658 h 1734"/>
                <a:gd name="T58" fmla="*/ 2 w 1734"/>
                <a:gd name="T59" fmla="*/ 795 h 1734"/>
                <a:gd name="T60" fmla="*/ 2 w 1734"/>
                <a:gd name="T61" fmla="*/ 937 h 1734"/>
                <a:gd name="T62" fmla="*/ 25 w 1734"/>
                <a:gd name="T63" fmla="*/ 1075 h 1734"/>
                <a:gd name="T64" fmla="*/ 68 w 1734"/>
                <a:gd name="T65" fmla="*/ 1204 h 1734"/>
                <a:gd name="T66" fmla="*/ 129 w 1734"/>
                <a:gd name="T67" fmla="*/ 1323 h 1734"/>
                <a:gd name="T68" fmla="*/ 208 w 1734"/>
                <a:gd name="T69" fmla="*/ 1430 h 1734"/>
                <a:gd name="T70" fmla="*/ 302 w 1734"/>
                <a:gd name="T71" fmla="*/ 1524 h 1734"/>
                <a:gd name="T72" fmla="*/ 410 w 1734"/>
                <a:gd name="T73" fmla="*/ 1603 h 1734"/>
                <a:gd name="T74" fmla="*/ 529 w 1734"/>
                <a:gd name="T75" fmla="*/ 1665 h 1734"/>
                <a:gd name="T76" fmla="*/ 658 w 1734"/>
                <a:gd name="T77" fmla="*/ 1708 h 1734"/>
                <a:gd name="T78" fmla="*/ 795 w 1734"/>
                <a:gd name="T79" fmla="*/ 173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4" h="1734">
                  <a:moveTo>
                    <a:pt x="866" y="1733"/>
                  </a:moveTo>
                  <a:lnTo>
                    <a:pt x="937" y="1730"/>
                  </a:lnTo>
                  <a:lnTo>
                    <a:pt x="1007" y="1722"/>
                  </a:lnTo>
                  <a:lnTo>
                    <a:pt x="1075" y="1708"/>
                  </a:lnTo>
                  <a:lnTo>
                    <a:pt x="1140" y="1689"/>
                  </a:lnTo>
                  <a:lnTo>
                    <a:pt x="1204" y="1665"/>
                  </a:lnTo>
                  <a:lnTo>
                    <a:pt x="1265" y="1636"/>
                  </a:lnTo>
                  <a:lnTo>
                    <a:pt x="1323" y="1603"/>
                  </a:lnTo>
                  <a:lnTo>
                    <a:pt x="1378" y="1566"/>
                  </a:lnTo>
                  <a:lnTo>
                    <a:pt x="1430" y="1524"/>
                  </a:lnTo>
                  <a:lnTo>
                    <a:pt x="1479" y="1479"/>
                  </a:lnTo>
                  <a:lnTo>
                    <a:pt x="1524" y="1430"/>
                  </a:lnTo>
                  <a:lnTo>
                    <a:pt x="1566" y="1378"/>
                  </a:lnTo>
                  <a:lnTo>
                    <a:pt x="1603" y="1323"/>
                  </a:lnTo>
                  <a:lnTo>
                    <a:pt x="1636" y="1265"/>
                  </a:lnTo>
                  <a:lnTo>
                    <a:pt x="1665" y="1204"/>
                  </a:lnTo>
                  <a:lnTo>
                    <a:pt x="1689" y="1140"/>
                  </a:lnTo>
                  <a:lnTo>
                    <a:pt x="1708" y="1075"/>
                  </a:lnTo>
                  <a:lnTo>
                    <a:pt x="1722" y="1007"/>
                  </a:lnTo>
                  <a:lnTo>
                    <a:pt x="1730" y="937"/>
                  </a:lnTo>
                  <a:lnTo>
                    <a:pt x="1733" y="866"/>
                  </a:lnTo>
                  <a:lnTo>
                    <a:pt x="1730" y="795"/>
                  </a:lnTo>
                  <a:lnTo>
                    <a:pt x="1722" y="726"/>
                  </a:lnTo>
                  <a:lnTo>
                    <a:pt x="1708" y="658"/>
                  </a:lnTo>
                  <a:lnTo>
                    <a:pt x="1689" y="592"/>
                  </a:lnTo>
                  <a:lnTo>
                    <a:pt x="1665" y="529"/>
                  </a:lnTo>
                  <a:lnTo>
                    <a:pt x="1636" y="468"/>
                  </a:lnTo>
                  <a:lnTo>
                    <a:pt x="1603" y="410"/>
                  </a:lnTo>
                  <a:lnTo>
                    <a:pt x="1566" y="354"/>
                  </a:lnTo>
                  <a:lnTo>
                    <a:pt x="1524" y="302"/>
                  </a:lnTo>
                  <a:lnTo>
                    <a:pt x="1479" y="253"/>
                  </a:lnTo>
                  <a:lnTo>
                    <a:pt x="1430" y="208"/>
                  </a:lnTo>
                  <a:lnTo>
                    <a:pt x="1378" y="167"/>
                  </a:lnTo>
                  <a:lnTo>
                    <a:pt x="1323" y="129"/>
                  </a:lnTo>
                  <a:lnTo>
                    <a:pt x="1265" y="96"/>
                  </a:lnTo>
                  <a:lnTo>
                    <a:pt x="1204" y="68"/>
                  </a:lnTo>
                  <a:lnTo>
                    <a:pt x="1140" y="44"/>
                  </a:lnTo>
                  <a:lnTo>
                    <a:pt x="1075" y="25"/>
                  </a:lnTo>
                  <a:lnTo>
                    <a:pt x="1007" y="11"/>
                  </a:lnTo>
                  <a:lnTo>
                    <a:pt x="937" y="2"/>
                  </a:lnTo>
                  <a:lnTo>
                    <a:pt x="866" y="0"/>
                  </a:lnTo>
                  <a:lnTo>
                    <a:pt x="795" y="2"/>
                  </a:lnTo>
                  <a:lnTo>
                    <a:pt x="726" y="11"/>
                  </a:lnTo>
                  <a:lnTo>
                    <a:pt x="658" y="25"/>
                  </a:lnTo>
                  <a:lnTo>
                    <a:pt x="592" y="44"/>
                  </a:lnTo>
                  <a:lnTo>
                    <a:pt x="529" y="68"/>
                  </a:lnTo>
                  <a:lnTo>
                    <a:pt x="468" y="96"/>
                  </a:lnTo>
                  <a:lnTo>
                    <a:pt x="410" y="129"/>
                  </a:lnTo>
                  <a:lnTo>
                    <a:pt x="354" y="167"/>
                  </a:lnTo>
                  <a:lnTo>
                    <a:pt x="302" y="208"/>
                  </a:lnTo>
                  <a:lnTo>
                    <a:pt x="253" y="253"/>
                  </a:lnTo>
                  <a:lnTo>
                    <a:pt x="208" y="302"/>
                  </a:lnTo>
                  <a:lnTo>
                    <a:pt x="167" y="354"/>
                  </a:lnTo>
                  <a:lnTo>
                    <a:pt x="129" y="410"/>
                  </a:lnTo>
                  <a:lnTo>
                    <a:pt x="96" y="468"/>
                  </a:lnTo>
                  <a:lnTo>
                    <a:pt x="68" y="529"/>
                  </a:lnTo>
                  <a:lnTo>
                    <a:pt x="44" y="592"/>
                  </a:lnTo>
                  <a:lnTo>
                    <a:pt x="25" y="658"/>
                  </a:lnTo>
                  <a:lnTo>
                    <a:pt x="11" y="726"/>
                  </a:lnTo>
                  <a:lnTo>
                    <a:pt x="2" y="795"/>
                  </a:lnTo>
                  <a:lnTo>
                    <a:pt x="0" y="866"/>
                  </a:lnTo>
                  <a:lnTo>
                    <a:pt x="2" y="937"/>
                  </a:lnTo>
                  <a:lnTo>
                    <a:pt x="11" y="1007"/>
                  </a:lnTo>
                  <a:lnTo>
                    <a:pt x="25" y="1075"/>
                  </a:lnTo>
                  <a:lnTo>
                    <a:pt x="44" y="1140"/>
                  </a:lnTo>
                  <a:lnTo>
                    <a:pt x="68" y="1204"/>
                  </a:lnTo>
                  <a:lnTo>
                    <a:pt x="96" y="1265"/>
                  </a:lnTo>
                  <a:lnTo>
                    <a:pt x="129" y="1323"/>
                  </a:lnTo>
                  <a:lnTo>
                    <a:pt x="167" y="1378"/>
                  </a:lnTo>
                  <a:lnTo>
                    <a:pt x="208" y="1430"/>
                  </a:lnTo>
                  <a:lnTo>
                    <a:pt x="253" y="1479"/>
                  </a:lnTo>
                  <a:lnTo>
                    <a:pt x="302" y="1524"/>
                  </a:lnTo>
                  <a:lnTo>
                    <a:pt x="354" y="1566"/>
                  </a:lnTo>
                  <a:lnTo>
                    <a:pt x="410" y="1603"/>
                  </a:lnTo>
                  <a:lnTo>
                    <a:pt x="468" y="1636"/>
                  </a:lnTo>
                  <a:lnTo>
                    <a:pt x="529" y="1665"/>
                  </a:lnTo>
                  <a:lnTo>
                    <a:pt x="592" y="1689"/>
                  </a:lnTo>
                  <a:lnTo>
                    <a:pt x="658" y="1708"/>
                  </a:lnTo>
                  <a:lnTo>
                    <a:pt x="726" y="1722"/>
                  </a:lnTo>
                  <a:lnTo>
                    <a:pt x="795" y="1730"/>
                  </a:lnTo>
                  <a:lnTo>
                    <a:pt x="866" y="1733"/>
                  </a:lnTo>
                  <a:close/>
                </a:path>
              </a:pathLst>
            </a:custGeom>
            <a:noFill/>
            <a:ln w="94932">
              <a:solidFill>
                <a:srgbClr val="A8996E"/>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13" name="Freeform 61"/>
            <p:cNvSpPr>
              <a:spLocks/>
            </p:cNvSpPr>
            <p:nvPr/>
          </p:nvSpPr>
          <p:spPr bwMode="auto">
            <a:xfrm>
              <a:off x="4563" y="2406"/>
              <a:ext cx="340" cy="341"/>
            </a:xfrm>
            <a:custGeom>
              <a:avLst/>
              <a:gdLst>
                <a:gd name="T0" fmla="*/ 169 w 340"/>
                <a:gd name="T1" fmla="*/ 0 h 341"/>
                <a:gd name="T2" fmla="*/ 146 w 340"/>
                <a:gd name="T3" fmla="*/ 1 h 341"/>
                <a:gd name="T4" fmla="*/ 124 w 340"/>
                <a:gd name="T5" fmla="*/ 6 h 341"/>
                <a:gd name="T6" fmla="*/ 103 w 340"/>
                <a:gd name="T7" fmla="*/ 13 h 341"/>
                <a:gd name="T8" fmla="*/ 84 w 340"/>
                <a:gd name="T9" fmla="*/ 23 h 341"/>
                <a:gd name="T10" fmla="*/ 66 w 340"/>
                <a:gd name="T11" fmla="*/ 35 h 341"/>
                <a:gd name="T12" fmla="*/ 49 w 340"/>
                <a:gd name="T13" fmla="*/ 49 h 341"/>
                <a:gd name="T14" fmla="*/ 35 w 340"/>
                <a:gd name="T15" fmla="*/ 65 h 341"/>
                <a:gd name="T16" fmla="*/ 23 w 340"/>
                <a:gd name="T17" fmla="*/ 84 h 341"/>
                <a:gd name="T18" fmla="*/ 13 w 340"/>
                <a:gd name="T19" fmla="*/ 103 h 341"/>
                <a:gd name="T20" fmla="*/ 6 w 340"/>
                <a:gd name="T21" fmla="*/ 124 h 341"/>
                <a:gd name="T22" fmla="*/ 1 w 340"/>
                <a:gd name="T23" fmla="*/ 146 h 341"/>
                <a:gd name="T24" fmla="*/ 0 w 340"/>
                <a:gd name="T25" fmla="*/ 169 h 341"/>
                <a:gd name="T26" fmla="*/ 1 w 340"/>
                <a:gd name="T27" fmla="*/ 192 h 341"/>
                <a:gd name="T28" fmla="*/ 6 w 340"/>
                <a:gd name="T29" fmla="*/ 214 h 341"/>
                <a:gd name="T30" fmla="*/ 13 w 340"/>
                <a:gd name="T31" fmla="*/ 235 h 341"/>
                <a:gd name="T32" fmla="*/ 23 w 340"/>
                <a:gd name="T33" fmla="*/ 255 h 341"/>
                <a:gd name="T34" fmla="*/ 35 w 340"/>
                <a:gd name="T35" fmla="*/ 273 h 341"/>
                <a:gd name="T36" fmla="*/ 49 w 340"/>
                <a:gd name="T37" fmla="*/ 290 h 341"/>
                <a:gd name="T38" fmla="*/ 65 w 340"/>
                <a:gd name="T39" fmla="*/ 304 h 341"/>
                <a:gd name="T40" fmla="*/ 83 w 340"/>
                <a:gd name="T41" fmla="*/ 316 h 341"/>
                <a:gd name="T42" fmla="*/ 103 w 340"/>
                <a:gd name="T43" fmla="*/ 326 h 341"/>
                <a:gd name="T44" fmla="*/ 124 w 340"/>
                <a:gd name="T45" fmla="*/ 333 h 341"/>
                <a:gd name="T46" fmla="*/ 146 w 340"/>
                <a:gd name="T47" fmla="*/ 338 h 341"/>
                <a:gd name="T48" fmla="*/ 169 w 340"/>
                <a:gd name="T49" fmla="*/ 340 h 341"/>
                <a:gd name="T50" fmla="*/ 169 w 340"/>
                <a:gd name="T51" fmla="*/ 340 h 341"/>
                <a:gd name="T52" fmla="*/ 192 w 340"/>
                <a:gd name="T53" fmla="*/ 338 h 341"/>
                <a:gd name="T54" fmla="*/ 214 w 340"/>
                <a:gd name="T55" fmla="*/ 334 h 341"/>
                <a:gd name="T56" fmla="*/ 235 w 340"/>
                <a:gd name="T57" fmla="*/ 326 h 341"/>
                <a:gd name="T58" fmla="*/ 255 w 340"/>
                <a:gd name="T59" fmla="*/ 316 h 341"/>
                <a:gd name="T60" fmla="*/ 273 w 340"/>
                <a:gd name="T61" fmla="*/ 304 h 341"/>
                <a:gd name="T62" fmla="*/ 289 w 340"/>
                <a:gd name="T63" fmla="*/ 290 h 341"/>
                <a:gd name="T64" fmla="*/ 303 w 340"/>
                <a:gd name="T65" fmla="*/ 274 h 341"/>
                <a:gd name="T66" fmla="*/ 315 w 340"/>
                <a:gd name="T67" fmla="*/ 256 h 341"/>
                <a:gd name="T68" fmla="*/ 325 w 340"/>
                <a:gd name="T69" fmla="*/ 236 h 341"/>
                <a:gd name="T70" fmla="*/ 332 w 340"/>
                <a:gd name="T71" fmla="*/ 215 h 341"/>
                <a:gd name="T72" fmla="*/ 337 w 340"/>
                <a:gd name="T73" fmla="*/ 193 h 341"/>
                <a:gd name="T74" fmla="*/ 339 w 340"/>
                <a:gd name="T75" fmla="*/ 170 h 341"/>
                <a:gd name="T76" fmla="*/ 337 w 340"/>
                <a:gd name="T77" fmla="*/ 147 h 341"/>
                <a:gd name="T78" fmla="*/ 333 w 340"/>
                <a:gd name="T79" fmla="*/ 125 h 341"/>
                <a:gd name="T80" fmla="*/ 325 w 340"/>
                <a:gd name="T81" fmla="*/ 104 h 341"/>
                <a:gd name="T82" fmla="*/ 315 w 340"/>
                <a:gd name="T83" fmla="*/ 84 h 341"/>
                <a:gd name="T84" fmla="*/ 303 w 340"/>
                <a:gd name="T85" fmla="*/ 66 h 341"/>
                <a:gd name="T86" fmla="*/ 289 w 340"/>
                <a:gd name="T87" fmla="*/ 49 h 341"/>
                <a:gd name="T88" fmla="*/ 273 w 340"/>
                <a:gd name="T89" fmla="*/ 35 h 341"/>
                <a:gd name="T90" fmla="*/ 255 w 340"/>
                <a:gd name="T91" fmla="*/ 23 h 341"/>
                <a:gd name="T92" fmla="*/ 235 w 340"/>
                <a:gd name="T93" fmla="*/ 13 h 341"/>
                <a:gd name="T94" fmla="*/ 214 w 340"/>
                <a:gd name="T95" fmla="*/ 6 h 341"/>
                <a:gd name="T96" fmla="*/ 192 w 340"/>
                <a:gd name="T97" fmla="*/ 1 h 341"/>
                <a:gd name="T98" fmla="*/ 169 w 340"/>
                <a:gd name="T99"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341">
                  <a:moveTo>
                    <a:pt x="169" y="0"/>
                  </a:moveTo>
                  <a:lnTo>
                    <a:pt x="146" y="1"/>
                  </a:lnTo>
                  <a:lnTo>
                    <a:pt x="124" y="6"/>
                  </a:lnTo>
                  <a:lnTo>
                    <a:pt x="103" y="13"/>
                  </a:lnTo>
                  <a:lnTo>
                    <a:pt x="84" y="23"/>
                  </a:lnTo>
                  <a:lnTo>
                    <a:pt x="66" y="35"/>
                  </a:lnTo>
                  <a:lnTo>
                    <a:pt x="49" y="49"/>
                  </a:lnTo>
                  <a:lnTo>
                    <a:pt x="35" y="65"/>
                  </a:lnTo>
                  <a:lnTo>
                    <a:pt x="23" y="84"/>
                  </a:lnTo>
                  <a:lnTo>
                    <a:pt x="13" y="103"/>
                  </a:lnTo>
                  <a:lnTo>
                    <a:pt x="6" y="124"/>
                  </a:lnTo>
                  <a:lnTo>
                    <a:pt x="1" y="146"/>
                  </a:lnTo>
                  <a:lnTo>
                    <a:pt x="0" y="169"/>
                  </a:lnTo>
                  <a:lnTo>
                    <a:pt x="1" y="192"/>
                  </a:lnTo>
                  <a:lnTo>
                    <a:pt x="6" y="214"/>
                  </a:lnTo>
                  <a:lnTo>
                    <a:pt x="13" y="235"/>
                  </a:lnTo>
                  <a:lnTo>
                    <a:pt x="23" y="255"/>
                  </a:lnTo>
                  <a:lnTo>
                    <a:pt x="35" y="273"/>
                  </a:lnTo>
                  <a:lnTo>
                    <a:pt x="49" y="290"/>
                  </a:lnTo>
                  <a:lnTo>
                    <a:pt x="65" y="304"/>
                  </a:lnTo>
                  <a:lnTo>
                    <a:pt x="83" y="316"/>
                  </a:lnTo>
                  <a:lnTo>
                    <a:pt x="103" y="326"/>
                  </a:lnTo>
                  <a:lnTo>
                    <a:pt x="124" y="333"/>
                  </a:lnTo>
                  <a:lnTo>
                    <a:pt x="146" y="338"/>
                  </a:lnTo>
                  <a:lnTo>
                    <a:pt x="169" y="340"/>
                  </a:lnTo>
                  <a:lnTo>
                    <a:pt x="169" y="340"/>
                  </a:lnTo>
                  <a:lnTo>
                    <a:pt x="192" y="338"/>
                  </a:lnTo>
                  <a:lnTo>
                    <a:pt x="214" y="334"/>
                  </a:lnTo>
                  <a:lnTo>
                    <a:pt x="235" y="326"/>
                  </a:lnTo>
                  <a:lnTo>
                    <a:pt x="255" y="316"/>
                  </a:lnTo>
                  <a:lnTo>
                    <a:pt x="273" y="304"/>
                  </a:lnTo>
                  <a:lnTo>
                    <a:pt x="289" y="290"/>
                  </a:lnTo>
                  <a:lnTo>
                    <a:pt x="303" y="274"/>
                  </a:lnTo>
                  <a:lnTo>
                    <a:pt x="315" y="256"/>
                  </a:lnTo>
                  <a:lnTo>
                    <a:pt x="325" y="236"/>
                  </a:lnTo>
                  <a:lnTo>
                    <a:pt x="332" y="215"/>
                  </a:lnTo>
                  <a:lnTo>
                    <a:pt x="337" y="193"/>
                  </a:lnTo>
                  <a:lnTo>
                    <a:pt x="339" y="170"/>
                  </a:lnTo>
                  <a:lnTo>
                    <a:pt x="337" y="147"/>
                  </a:lnTo>
                  <a:lnTo>
                    <a:pt x="333" y="125"/>
                  </a:lnTo>
                  <a:lnTo>
                    <a:pt x="325" y="104"/>
                  </a:lnTo>
                  <a:lnTo>
                    <a:pt x="315" y="84"/>
                  </a:lnTo>
                  <a:lnTo>
                    <a:pt x="303" y="66"/>
                  </a:lnTo>
                  <a:lnTo>
                    <a:pt x="289" y="49"/>
                  </a:lnTo>
                  <a:lnTo>
                    <a:pt x="273" y="35"/>
                  </a:lnTo>
                  <a:lnTo>
                    <a:pt x="255" y="23"/>
                  </a:lnTo>
                  <a:lnTo>
                    <a:pt x="235" y="13"/>
                  </a:lnTo>
                  <a:lnTo>
                    <a:pt x="214" y="6"/>
                  </a:lnTo>
                  <a:lnTo>
                    <a:pt x="192" y="1"/>
                  </a:lnTo>
                  <a:lnTo>
                    <a:pt x="169" y="0"/>
                  </a:lnTo>
                  <a:close/>
                </a:path>
              </a:pathLst>
            </a:custGeom>
            <a:solidFill>
              <a:srgbClr val="A899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4" name="Freeform 62"/>
            <p:cNvSpPr>
              <a:spLocks/>
            </p:cNvSpPr>
            <p:nvPr/>
          </p:nvSpPr>
          <p:spPr bwMode="auto">
            <a:xfrm>
              <a:off x="2291" y="1294"/>
              <a:ext cx="340" cy="341"/>
            </a:xfrm>
            <a:custGeom>
              <a:avLst/>
              <a:gdLst>
                <a:gd name="T0" fmla="*/ 169 w 340"/>
                <a:gd name="T1" fmla="*/ 0 h 341"/>
                <a:gd name="T2" fmla="*/ 146 w 340"/>
                <a:gd name="T3" fmla="*/ 1 h 341"/>
                <a:gd name="T4" fmla="*/ 124 w 340"/>
                <a:gd name="T5" fmla="*/ 6 h 341"/>
                <a:gd name="T6" fmla="*/ 103 w 340"/>
                <a:gd name="T7" fmla="*/ 13 h 341"/>
                <a:gd name="T8" fmla="*/ 84 w 340"/>
                <a:gd name="T9" fmla="*/ 23 h 341"/>
                <a:gd name="T10" fmla="*/ 66 w 340"/>
                <a:gd name="T11" fmla="*/ 35 h 341"/>
                <a:gd name="T12" fmla="*/ 49 w 340"/>
                <a:gd name="T13" fmla="*/ 49 h 341"/>
                <a:gd name="T14" fmla="*/ 35 w 340"/>
                <a:gd name="T15" fmla="*/ 65 h 341"/>
                <a:gd name="T16" fmla="*/ 23 w 340"/>
                <a:gd name="T17" fmla="*/ 84 h 341"/>
                <a:gd name="T18" fmla="*/ 13 w 340"/>
                <a:gd name="T19" fmla="*/ 103 h 341"/>
                <a:gd name="T20" fmla="*/ 6 w 340"/>
                <a:gd name="T21" fmla="*/ 124 h 341"/>
                <a:gd name="T22" fmla="*/ 1 w 340"/>
                <a:gd name="T23" fmla="*/ 146 h 341"/>
                <a:gd name="T24" fmla="*/ 0 w 340"/>
                <a:gd name="T25" fmla="*/ 169 h 341"/>
                <a:gd name="T26" fmla="*/ 1 w 340"/>
                <a:gd name="T27" fmla="*/ 192 h 341"/>
                <a:gd name="T28" fmla="*/ 6 w 340"/>
                <a:gd name="T29" fmla="*/ 214 h 341"/>
                <a:gd name="T30" fmla="*/ 13 w 340"/>
                <a:gd name="T31" fmla="*/ 235 h 341"/>
                <a:gd name="T32" fmla="*/ 23 w 340"/>
                <a:gd name="T33" fmla="*/ 255 h 341"/>
                <a:gd name="T34" fmla="*/ 35 w 340"/>
                <a:gd name="T35" fmla="*/ 273 h 341"/>
                <a:gd name="T36" fmla="*/ 49 w 340"/>
                <a:gd name="T37" fmla="*/ 290 h 341"/>
                <a:gd name="T38" fmla="*/ 65 w 340"/>
                <a:gd name="T39" fmla="*/ 304 h 341"/>
                <a:gd name="T40" fmla="*/ 83 w 340"/>
                <a:gd name="T41" fmla="*/ 316 h 341"/>
                <a:gd name="T42" fmla="*/ 103 w 340"/>
                <a:gd name="T43" fmla="*/ 326 h 341"/>
                <a:gd name="T44" fmla="*/ 124 w 340"/>
                <a:gd name="T45" fmla="*/ 333 h 341"/>
                <a:gd name="T46" fmla="*/ 146 w 340"/>
                <a:gd name="T47" fmla="*/ 338 h 341"/>
                <a:gd name="T48" fmla="*/ 169 w 340"/>
                <a:gd name="T49" fmla="*/ 340 h 341"/>
                <a:gd name="T50" fmla="*/ 169 w 340"/>
                <a:gd name="T51" fmla="*/ 340 h 341"/>
                <a:gd name="T52" fmla="*/ 192 w 340"/>
                <a:gd name="T53" fmla="*/ 338 h 341"/>
                <a:gd name="T54" fmla="*/ 214 w 340"/>
                <a:gd name="T55" fmla="*/ 334 h 341"/>
                <a:gd name="T56" fmla="*/ 235 w 340"/>
                <a:gd name="T57" fmla="*/ 326 h 341"/>
                <a:gd name="T58" fmla="*/ 255 w 340"/>
                <a:gd name="T59" fmla="*/ 316 h 341"/>
                <a:gd name="T60" fmla="*/ 273 w 340"/>
                <a:gd name="T61" fmla="*/ 304 h 341"/>
                <a:gd name="T62" fmla="*/ 289 w 340"/>
                <a:gd name="T63" fmla="*/ 290 h 341"/>
                <a:gd name="T64" fmla="*/ 303 w 340"/>
                <a:gd name="T65" fmla="*/ 274 h 341"/>
                <a:gd name="T66" fmla="*/ 315 w 340"/>
                <a:gd name="T67" fmla="*/ 256 h 341"/>
                <a:gd name="T68" fmla="*/ 325 w 340"/>
                <a:gd name="T69" fmla="*/ 236 h 341"/>
                <a:gd name="T70" fmla="*/ 332 w 340"/>
                <a:gd name="T71" fmla="*/ 215 h 341"/>
                <a:gd name="T72" fmla="*/ 337 w 340"/>
                <a:gd name="T73" fmla="*/ 193 h 341"/>
                <a:gd name="T74" fmla="*/ 339 w 340"/>
                <a:gd name="T75" fmla="*/ 170 h 341"/>
                <a:gd name="T76" fmla="*/ 337 w 340"/>
                <a:gd name="T77" fmla="*/ 147 h 341"/>
                <a:gd name="T78" fmla="*/ 333 w 340"/>
                <a:gd name="T79" fmla="*/ 125 h 341"/>
                <a:gd name="T80" fmla="*/ 325 w 340"/>
                <a:gd name="T81" fmla="*/ 104 h 341"/>
                <a:gd name="T82" fmla="*/ 315 w 340"/>
                <a:gd name="T83" fmla="*/ 84 h 341"/>
                <a:gd name="T84" fmla="*/ 303 w 340"/>
                <a:gd name="T85" fmla="*/ 66 h 341"/>
                <a:gd name="T86" fmla="*/ 289 w 340"/>
                <a:gd name="T87" fmla="*/ 49 h 341"/>
                <a:gd name="T88" fmla="*/ 273 w 340"/>
                <a:gd name="T89" fmla="*/ 35 h 341"/>
                <a:gd name="T90" fmla="*/ 255 w 340"/>
                <a:gd name="T91" fmla="*/ 23 h 341"/>
                <a:gd name="T92" fmla="*/ 235 w 340"/>
                <a:gd name="T93" fmla="*/ 13 h 341"/>
                <a:gd name="T94" fmla="*/ 214 w 340"/>
                <a:gd name="T95" fmla="*/ 6 h 341"/>
                <a:gd name="T96" fmla="*/ 192 w 340"/>
                <a:gd name="T97" fmla="*/ 1 h 341"/>
                <a:gd name="T98" fmla="*/ 169 w 340"/>
                <a:gd name="T99"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341">
                  <a:moveTo>
                    <a:pt x="169" y="0"/>
                  </a:moveTo>
                  <a:lnTo>
                    <a:pt x="146" y="1"/>
                  </a:lnTo>
                  <a:lnTo>
                    <a:pt x="124" y="6"/>
                  </a:lnTo>
                  <a:lnTo>
                    <a:pt x="103" y="13"/>
                  </a:lnTo>
                  <a:lnTo>
                    <a:pt x="84" y="23"/>
                  </a:lnTo>
                  <a:lnTo>
                    <a:pt x="66" y="35"/>
                  </a:lnTo>
                  <a:lnTo>
                    <a:pt x="49" y="49"/>
                  </a:lnTo>
                  <a:lnTo>
                    <a:pt x="35" y="65"/>
                  </a:lnTo>
                  <a:lnTo>
                    <a:pt x="23" y="84"/>
                  </a:lnTo>
                  <a:lnTo>
                    <a:pt x="13" y="103"/>
                  </a:lnTo>
                  <a:lnTo>
                    <a:pt x="6" y="124"/>
                  </a:lnTo>
                  <a:lnTo>
                    <a:pt x="1" y="146"/>
                  </a:lnTo>
                  <a:lnTo>
                    <a:pt x="0" y="169"/>
                  </a:lnTo>
                  <a:lnTo>
                    <a:pt x="1" y="192"/>
                  </a:lnTo>
                  <a:lnTo>
                    <a:pt x="6" y="214"/>
                  </a:lnTo>
                  <a:lnTo>
                    <a:pt x="13" y="235"/>
                  </a:lnTo>
                  <a:lnTo>
                    <a:pt x="23" y="255"/>
                  </a:lnTo>
                  <a:lnTo>
                    <a:pt x="35" y="273"/>
                  </a:lnTo>
                  <a:lnTo>
                    <a:pt x="49" y="290"/>
                  </a:lnTo>
                  <a:lnTo>
                    <a:pt x="65" y="304"/>
                  </a:lnTo>
                  <a:lnTo>
                    <a:pt x="83" y="316"/>
                  </a:lnTo>
                  <a:lnTo>
                    <a:pt x="103" y="326"/>
                  </a:lnTo>
                  <a:lnTo>
                    <a:pt x="124" y="333"/>
                  </a:lnTo>
                  <a:lnTo>
                    <a:pt x="146" y="338"/>
                  </a:lnTo>
                  <a:lnTo>
                    <a:pt x="169" y="340"/>
                  </a:lnTo>
                  <a:lnTo>
                    <a:pt x="169" y="340"/>
                  </a:lnTo>
                  <a:lnTo>
                    <a:pt x="192" y="338"/>
                  </a:lnTo>
                  <a:lnTo>
                    <a:pt x="214" y="334"/>
                  </a:lnTo>
                  <a:lnTo>
                    <a:pt x="235" y="326"/>
                  </a:lnTo>
                  <a:lnTo>
                    <a:pt x="255" y="316"/>
                  </a:lnTo>
                  <a:lnTo>
                    <a:pt x="273" y="304"/>
                  </a:lnTo>
                  <a:lnTo>
                    <a:pt x="289" y="290"/>
                  </a:lnTo>
                  <a:lnTo>
                    <a:pt x="303" y="274"/>
                  </a:lnTo>
                  <a:lnTo>
                    <a:pt x="315" y="256"/>
                  </a:lnTo>
                  <a:lnTo>
                    <a:pt x="325" y="236"/>
                  </a:lnTo>
                  <a:lnTo>
                    <a:pt x="332" y="215"/>
                  </a:lnTo>
                  <a:lnTo>
                    <a:pt x="337" y="193"/>
                  </a:lnTo>
                  <a:lnTo>
                    <a:pt x="339" y="170"/>
                  </a:lnTo>
                  <a:lnTo>
                    <a:pt x="337" y="147"/>
                  </a:lnTo>
                  <a:lnTo>
                    <a:pt x="333" y="125"/>
                  </a:lnTo>
                  <a:lnTo>
                    <a:pt x="325" y="104"/>
                  </a:lnTo>
                  <a:lnTo>
                    <a:pt x="315" y="84"/>
                  </a:lnTo>
                  <a:lnTo>
                    <a:pt x="303" y="66"/>
                  </a:lnTo>
                  <a:lnTo>
                    <a:pt x="289" y="49"/>
                  </a:lnTo>
                  <a:lnTo>
                    <a:pt x="273" y="35"/>
                  </a:lnTo>
                  <a:lnTo>
                    <a:pt x="255" y="23"/>
                  </a:lnTo>
                  <a:lnTo>
                    <a:pt x="235" y="13"/>
                  </a:lnTo>
                  <a:lnTo>
                    <a:pt x="214" y="6"/>
                  </a:lnTo>
                  <a:lnTo>
                    <a:pt x="192" y="1"/>
                  </a:lnTo>
                  <a:lnTo>
                    <a:pt x="169" y="0"/>
                  </a:lnTo>
                  <a:close/>
                </a:path>
              </a:pathLst>
            </a:custGeom>
            <a:solidFill>
              <a:srgbClr val="A899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5" name="Freeform 63"/>
            <p:cNvSpPr>
              <a:spLocks/>
            </p:cNvSpPr>
            <p:nvPr/>
          </p:nvSpPr>
          <p:spPr bwMode="auto">
            <a:xfrm>
              <a:off x="5798" y="3892"/>
              <a:ext cx="203" cy="204"/>
            </a:xfrm>
            <a:custGeom>
              <a:avLst/>
              <a:gdLst>
                <a:gd name="T0" fmla="*/ 91 w 203"/>
                <a:gd name="T1" fmla="*/ 0 h 204"/>
                <a:gd name="T2" fmla="*/ 70 w 203"/>
                <a:gd name="T3" fmla="*/ 4 h 204"/>
                <a:gd name="T4" fmla="*/ 52 w 203"/>
                <a:gd name="T5" fmla="*/ 12 h 204"/>
                <a:gd name="T6" fmla="*/ 35 w 203"/>
                <a:gd name="T7" fmla="*/ 24 h 204"/>
                <a:gd name="T8" fmla="*/ 21 w 203"/>
                <a:gd name="T9" fmla="*/ 40 h 204"/>
                <a:gd name="T10" fmla="*/ 10 w 203"/>
                <a:gd name="T11" fmla="*/ 59 h 204"/>
                <a:gd name="T12" fmla="*/ 3 w 203"/>
                <a:gd name="T13" fmla="*/ 81 h 204"/>
                <a:gd name="T14" fmla="*/ 0 w 203"/>
                <a:gd name="T15" fmla="*/ 105 h 204"/>
                <a:gd name="T16" fmla="*/ 3 w 203"/>
                <a:gd name="T17" fmla="*/ 127 h 204"/>
                <a:gd name="T18" fmla="*/ 10 w 203"/>
                <a:gd name="T19" fmla="*/ 147 h 204"/>
                <a:gd name="T20" fmla="*/ 21 w 203"/>
                <a:gd name="T21" fmla="*/ 165 h 204"/>
                <a:gd name="T22" fmla="*/ 36 w 203"/>
                <a:gd name="T23" fmla="*/ 180 h 204"/>
                <a:gd name="T24" fmla="*/ 54 w 203"/>
                <a:gd name="T25" fmla="*/ 191 h 204"/>
                <a:gd name="T26" fmla="*/ 74 w 203"/>
                <a:gd name="T27" fmla="*/ 199 h 204"/>
                <a:gd name="T28" fmla="*/ 96 w 203"/>
                <a:gd name="T29" fmla="*/ 203 h 204"/>
                <a:gd name="T30" fmla="*/ 98 w 203"/>
                <a:gd name="T31" fmla="*/ 203 h 204"/>
                <a:gd name="T32" fmla="*/ 118 w 203"/>
                <a:gd name="T33" fmla="*/ 202 h 204"/>
                <a:gd name="T34" fmla="*/ 137 w 203"/>
                <a:gd name="T35" fmla="*/ 196 h 204"/>
                <a:gd name="T36" fmla="*/ 154 w 203"/>
                <a:gd name="T37" fmla="*/ 187 h 204"/>
                <a:gd name="T38" fmla="*/ 170 w 203"/>
                <a:gd name="T39" fmla="*/ 174 h 204"/>
                <a:gd name="T40" fmla="*/ 183 w 203"/>
                <a:gd name="T41" fmla="*/ 157 h 204"/>
                <a:gd name="T42" fmla="*/ 192 w 203"/>
                <a:gd name="T43" fmla="*/ 137 h 204"/>
                <a:gd name="T44" fmla="*/ 199 w 203"/>
                <a:gd name="T45" fmla="*/ 113 h 204"/>
                <a:gd name="T46" fmla="*/ 202 w 203"/>
                <a:gd name="T47" fmla="*/ 87 h 204"/>
                <a:gd name="T48" fmla="*/ 197 w 203"/>
                <a:gd name="T49" fmla="*/ 67 h 204"/>
                <a:gd name="T50" fmla="*/ 188 w 203"/>
                <a:gd name="T51" fmla="*/ 49 h 204"/>
                <a:gd name="T52" fmla="*/ 175 w 203"/>
                <a:gd name="T53" fmla="*/ 33 h 204"/>
                <a:gd name="T54" fmla="*/ 159 w 203"/>
                <a:gd name="T55" fmla="*/ 20 h 204"/>
                <a:gd name="T56" fmla="*/ 139 w 203"/>
                <a:gd name="T57" fmla="*/ 9 h 204"/>
                <a:gd name="T58" fmla="*/ 117 w 203"/>
                <a:gd name="T59" fmla="*/ 3 h 204"/>
                <a:gd name="T60" fmla="*/ 91 w 203"/>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204">
                  <a:moveTo>
                    <a:pt x="91" y="0"/>
                  </a:moveTo>
                  <a:lnTo>
                    <a:pt x="70" y="4"/>
                  </a:lnTo>
                  <a:lnTo>
                    <a:pt x="52" y="12"/>
                  </a:lnTo>
                  <a:lnTo>
                    <a:pt x="35" y="24"/>
                  </a:lnTo>
                  <a:lnTo>
                    <a:pt x="21" y="40"/>
                  </a:lnTo>
                  <a:lnTo>
                    <a:pt x="10" y="59"/>
                  </a:lnTo>
                  <a:lnTo>
                    <a:pt x="3" y="81"/>
                  </a:lnTo>
                  <a:lnTo>
                    <a:pt x="0" y="105"/>
                  </a:lnTo>
                  <a:lnTo>
                    <a:pt x="3" y="127"/>
                  </a:lnTo>
                  <a:lnTo>
                    <a:pt x="10" y="147"/>
                  </a:lnTo>
                  <a:lnTo>
                    <a:pt x="21" y="165"/>
                  </a:lnTo>
                  <a:lnTo>
                    <a:pt x="36" y="180"/>
                  </a:lnTo>
                  <a:lnTo>
                    <a:pt x="54" y="191"/>
                  </a:lnTo>
                  <a:lnTo>
                    <a:pt x="74" y="199"/>
                  </a:lnTo>
                  <a:lnTo>
                    <a:pt x="96" y="203"/>
                  </a:lnTo>
                  <a:lnTo>
                    <a:pt x="98" y="203"/>
                  </a:lnTo>
                  <a:lnTo>
                    <a:pt x="118" y="202"/>
                  </a:lnTo>
                  <a:lnTo>
                    <a:pt x="137" y="196"/>
                  </a:lnTo>
                  <a:lnTo>
                    <a:pt x="154" y="187"/>
                  </a:lnTo>
                  <a:lnTo>
                    <a:pt x="170" y="174"/>
                  </a:lnTo>
                  <a:lnTo>
                    <a:pt x="183" y="157"/>
                  </a:lnTo>
                  <a:lnTo>
                    <a:pt x="192" y="137"/>
                  </a:lnTo>
                  <a:lnTo>
                    <a:pt x="199" y="113"/>
                  </a:lnTo>
                  <a:lnTo>
                    <a:pt x="202" y="87"/>
                  </a:lnTo>
                  <a:lnTo>
                    <a:pt x="197" y="67"/>
                  </a:lnTo>
                  <a:lnTo>
                    <a:pt x="188" y="49"/>
                  </a:lnTo>
                  <a:lnTo>
                    <a:pt x="175" y="33"/>
                  </a:lnTo>
                  <a:lnTo>
                    <a:pt x="159" y="20"/>
                  </a:lnTo>
                  <a:lnTo>
                    <a:pt x="139" y="9"/>
                  </a:lnTo>
                  <a:lnTo>
                    <a:pt x="117" y="3"/>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6" name="Freeform 64"/>
            <p:cNvSpPr>
              <a:spLocks/>
            </p:cNvSpPr>
            <p:nvPr/>
          </p:nvSpPr>
          <p:spPr bwMode="auto">
            <a:xfrm>
              <a:off x="6022" y="3918"/>
              <a:ext cx="203" cy="204"/>
            </a:xfrm>
            <a:custGeom>
              <a:avLst/>
              <a:gdLst>
                <a:gd name="T0" fmla="*/ 91 w 203"/>
                <a:gd name="T1" fmla="*/ 0 h 204"/>
                <a:gd name="T2" fmla="*/ 70 w 203"/>
                <a:gd name="T3" fmla="*/ 4 h 204"/>
                <a:gd name="T4" fmla="*/ 52 w 203"/>
                <a:gd name="T5" fmla="*/ 12 h 204"/>
                <a:gd name="T6" fmla="*/ 35 w 203"/>
                <a:gd name="T7" fmla="*/ 24 h 204"/>
                <a:gd name="T8" fmla="*/ 21 w 203"/>
                <a:gd name="T9" fmla="*/ 40 h 204"/>
                <a:gd name="T10" fmla="*/ 10 w 203"/>
                <a:gd name="T11" fmla="*/ 59 h 204"/>
                <a:gd name="T12" fmla="*/ 3 w 203"/>
                <a:gd name="T13" fmla="*/ 81 h 204"/>
                <a:gd name="T14" fmla="*/ 0 w 203"/>
                <a:gd name="T15" fmla="*/ 105 h 204"/>
                <a:gd name="T16" fmla="*/ 3 w 203"/>
                <a:gd name="T17" fmla="*/ 127 h 204"/>
                <a:gd name="T18" fmla="*/ 10 w 203"/>
                <a:gd name="T19" fmla="*/ 147 h 204"/>
                <a:gd name="T20" fmla="*/ 21 w 203"/>
                <a:gd name="T21" fmla="*/ 165 h 204"/>
                <a:gd name="T22" fmla="*/ 36 w 203"/>
                <a:gd name="T23" fmla="*/ 180 h 204"/>
                <a:gd name="T24" fmla="*/ 54 w 203"/>
                <a:gd name="T25" fmla="*/ 191 h 204"/>
                <a:gd name="T26" fmla="*/ 74 w 203"/>
                <a:gd name="T27" fmla="*/ 199 h 204"/>
                <a:gd name="T28" fmla="*/ 96 w 203"/>
                <a:gd name="T29" fmla="*/ 203 h 204"/>
                <a:gd name="T30" fmla="*/ 98 w 203"/>
                <a:gd name="T31" fmla="*/ 203 h 204"/>
                <a:gd name="T32" fmla="*/ 118 w 203"/>
                <a:gd name="T33" fmla="*/ 202 h 204"/>
                <a:gd name="T34" fmla="*/ 137 w 203"/>
                <a:gd name="T35" fmla="*/ 196 h 204"/>
                <a:gd name="T36" fmla="*/ 154 w 203"/>
                <a:gd name="T37" fmla="*/ 187 h 204"/>
                <a:gd name="T38" fmla="*/ 170 w 203"/>
                <a:gd name="T39" fmla="*/ 174 h 204"/>
                <a:gd name="T40" fmla="*/ 183 w 203"/>
                <a:gd name="T41" fmla="*/ 157 h 204"/>
                <a:gd name="T42" fmla="*/ 192 w 203"/>
                <a:gd name="T43" fmla="*/ 137 h 204"/>
                <a:gd name="T44" fmla="*/ 199 w 203"/>
                <a:gd name="T45" fmla="*/ 113 h 204"/>
                <a:gd name="T46" fmla="*/ 202 w 203"/>
                <a:gd name="T47" fmla="*/ 87 h 204"/>
                <a:gd name="T48" fmla="*/ 197 w 203"/>
                <a:gd name="T49" fmla="*/ 67 h 204"/>
                <a:gd name="T50" fmla="*/ 188 w 203"/>
                <a:gd name="T51" fmla="*/ 49 h 204"/>
                <a:gd name="T52" fmla="*/ 175 w 203"/>
                <a:gd name="T53" fmla="*/ 33 h 204"/>
                <a:gd name="T54" fmla="*/ 159 w 203"/>
                <a:gd name="T55" fmla="*/ 20 h 204"/>
                <a:gd name="T56" fmla="*/ 139 w 203"/>
                <a:gd name="T57" fmla="*/ 9 h 204"/>
                <a:gd name="T58" fmla="*/ 117 w 203"/>
                <a:gd name="T59" fmla="*/ 3 h 204"/>
                <a:gd name="T60" fmla="*/ 91 w 203"/>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204">
                  <a:moveTo>
                    <a:pt x="91" y="0"/>
                  </a:moveTo>
                  <a:lnTo>
                    <a:pt x="70" y="4"/>
                  </a:lnTo>
                  <a:lnTo>
                    <a:pt x="52" y="12"/>
                  </a:lnTo>
                  <a:lnTo>
                    <a:pt x="35" y="24"/>
                  </a:lnTo>
                  <a:lnTo>
                    <a:pt x="21" y="40"/>
                  </a:lnTo>
                  <a:lnTo>
                    <a:pt x="10" y="59"/>
                  </a:lnTo>
                  <a:lnTo>
                    <a:pt x="3" y="81"/>
                  </a:lnTo>
                  <a:lnTo>
                    <a:pt x="0" y="105"/>
                  </a:lnTo>
                  <a:lnTo>
                    <a:pt x="3" y="127"/>
                  </a:lnTo>
                  <a:lnTo>
                    <a:pt x="10" y="147"/>
                  </a:lnTo>
                  <a:lnTo>
                    <a:pt x="21" y="165"/>
                  </a:lnTo>
                  <a:lnTo>
                    <a:pt x="36" y="180"/>
                  </a:lnTo>
                  <a:lnTo>
                    <a:pt x="54" y="191"/>
                  </a:lnTo>
                  <a:lnTo>
                    <a:pt x="74" y="199"/>
                  </a:lnTo>
                  <a:lnTo>
                    <a:pt x="96" y="203"/>
                  </a:lnTo>
                  <a:lnTo>
                    <a:pt x="98" y="203"/>
                  </a:lnTo>
                  <a:lnTo>
                    <a:pt x="118" y="202"/>
                  </a:lnTo>
                  <a:lnTo>
                    <a:pt x="137" y="196"/>
                  </a:lnTo>
                  <a:lnTo>
                    <a:pt x="154" y="187"/>
                  </a:lnTo>
                  <a:lnTo>
                    <a:pt x="170" y="174"/>
                  </a:lnTo>
                  <a:lnTo>
                    <a:pt x="183" y="157"/>
                  </a:lnTo>
                  <a:lnTo>
                    <a:pt x="192" y="137"/>
                  </a:lnTo>
                  <a:lnTo>
                    <a:pt x="199" y="113"/>
                  </a:lnTo>
                  <a:lnTo>
                    <a:pt x="202" y="87"/>
                  </a:lnTo>
                  <a:lnTo>
                    <a:pt x="197" y="67"/>
                  </a:lnTo>
                  <a:lnTo>
                    <a:pt x="188" y="49"/>
                  </a:lnTo>
                  <a:lnTo>
                    <a:pt x="175" y="33"/>
                  </a:lnTo>
                  <a:lnTo>
                    <a:pt x="159" y="20"/>
                  </a:lnTo>
                  <a:lnTo>
                    <a:pt x="139" y="9"/>
                  </a:lnTo>
                  <a:lnTo>
                    <a:pt x="117" y="3"/>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7" name="Freeform 65"/>
            <p:cNvSpPr>
              <a:spLocks/>
            </p:cNvSpPr>
            <p:nvPr/>
          </p:nvSpPr>
          <p:spPr bwMode="auto">
            <a:xfrm>
              <a:off x="5569" y="3852"/>
              <a:ext cx="203" cy="204"/>
            </a:xfrm>
            <a:custGeom>
              <a:avLst/>
              <a:gdLst>
                <a:gd name="T0" fmla="*/ 91 w 203"/>
                <a:gd name="T1" fmla="*/ 0 h 204"/>
                <a:gd name="T2" fmla="*/ 70 w 203"/>
                <a:gd name="T3" fmla="*/ 4 h 204"/>
                <a:gd name="T4" fmla="*/ 52 w 203"/>
                <a:gd name="T5" fmla="*/ 12 h 204"/>
                <a:gd name="T6" fmla="*/ 35 w 203"/>
                <a:gd name="T7" fmla="*/ 24 h 204"/>
                <a:gd name="T8" fmla="*/ 21 w 203"/>
                <a:gd name="T9" fmla="*/ 40 h 204"/>
                <a:gd name="T10" fmla="*/ 10 w 203"/>
                <a:gd name="T11" fmla="*/ 59 h 204"/>
                <a:gd name="T12" fmla="*/ 3 w 203"/>
                <a:gd name="T13" fmla="*/ 81 h 204"/>
                <a:gd name="T14" fmla="*/ 0 w 203"/>
                <a:gd name="T15" fmla="*/ 105 h 204"/>
                <a:gd name="T16" fmla="*/ 3 w 203"/>
                <a:gd name="T17" fmla="*/ 127 h 204"/>
                <a:gd name="T18" fmla="*/ 10 w 203"/>
                <a:gd name="T19" fmla="*/ 147 h 204"/>
                <a:gd name="T20" fmla="*/ 21 w 203"/>
                <a:gd name="T21" fmla="*/ 165 h 204"/>
                <a:gd name="T22" fmla="*/ 36 w 203"/>
                <a:gd name="T23" fmla="*/ 180 h 204"/>
                <a:gd name="T24" fmla="*/ 54 w 203"/>
                <a:gd name="T25" fmla="*/ 191 h 204"/>
                <a:gd name="T26" fmla="*/ 74 w 203"/>
                <a:gd name="T27" fmla="*/ 199 h 204"/>
                <a:gd name="T28" fmla="*/ 96 w 203"/>
                <a:gd name="T29" fmla="*/ 203 h 204"/>
                <a:gd name="T30" fmla="*/ 98 w 203"/>
                <a:gd name="T31" fmla="*/ 203 h 204"/>
                <a:gd name="T32" fmla="*/ 118 w 203"/>
                <a:gd name="T33" fmla="*/ 202 h 204"/>
                <a:gd name="T34" fmla="*/ 137 w 203"/>
                <a:gd name="T35" fmla="*/ 196 h 204"/>
                <a:gd name="T36" fmla="*/ 154 w 203"/>
                <a:gd name="T37" fmla="*/ 187 h 204"/>
                <a:gd name="T38" fmla="*/ 170 w 203"/>
                <a:gd name="T39" fmla="*/ 174 h 204"/>
                <a:gd name="T40" fmla="*/ 183 w 203"/>
                <a:gd name="T41" fmla="*/ 157 h 204"/>
                <a:gd name="T42" fmla="*/ 192 w 203"/>
                <a:gd name="T43" fmla="*/ 137 h 204"/>
                <a:gd name="T44" fmla="*/ 199 w 203"/>
                <a:gd name="T45" fmla="*/ 113 h 204"/>
                <a:gd name="T46" fmla="*/ 202 w 203"/>
                <a:gd name="T47" fmla="*/ 87 h 204"/>
                <a:gd name="T48" fmla="*/ 197 w 203"/>
                <a:gd name="T49" fmla="*/ 67 h 204"/>
                <a:gd name="T50" fmla="*/ 188 w 203"/>
                <a:gd name="T51" fmla="*/ 49 h 204"/>
                <a:gd name="T52" fmla="*/ 175 w 203"/>
                <a:gd name="T53" fmla="*/ 33 h 204"/>
                <a:gd name="T54" fmla="*/ 159 w 203"/>
                <a:gd name="T55" fmla="*/ 20 h 204"/>
                <a:gd name="T56" fmla="*/ 139 w 203"/>
                <a:gd name="T57" fmla="*/ 9 h 204"/>
                <a:gd name="T58" fmla="*/ 117 w 203"/>
                <a:gd name="T59" fmla="*/ 3 h 204"/>
                <a:gd name="T60" fmla="*/ 91 w 203"/>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204">
                  <a:moveTo>
                    <a:pt x="91" y="0"/>
                  </a:moveTo>
                  <a:lnTo>
                    <a:pt x="70" y="4"/>
                  </a:lnTo>
                  <a:lnTo>
                    <a:pt x="52" y="12"/>
                  </a:lnTo>
                  <a:lnTo>
                    <a:pt x="35" y="24"/>
                  </a:lnTo>
                  <a:lnTo>
                    <a:pt x="21" y="40"/>
                  </a:lnTo>
                  <a:lnTo>
                    <a:pt x="10" y="59"/>
                  </a:lnTo>
                  <a:lnTo>
                    <a:pt x="3" y="81"/>
                  </a:lnTo>
                  <a:lnTo>
                    <a:pt x="0" y="105"/>
                  </a:lnTo>
                  <a:lnTo>
                    <a:pt x="3" y="127"/>
                  </a:lnTo>
                  <a:lnTo>
                    <a:pt x="10" y="147"/>
                  </a:lnTo>
                  <a:lnTo>
                    <a:pt x="21" y="165"/>
                  </a:lnTo>
                  <a:lnTo>
                    <a:pt x="36" y="180"/>
                  </a:lnTo>
                  <a:lnTo>
                    <a:pt x="54" y="191"/>
                  </a:lnTo>
                  <a:lnTo>
                    <a:pt x="74" y="199"/>
                  </a:lnTo>
                  <a:lnTo>
                    <a:pt x="96" y="203"/>
                  </a:lnTo>
                  <a:lnTo>
                    <a:pt x="98" y="203"/>
                  </a:lnTo>
                  <a:lnTo>
                    <a:pt x="118" y="202"/>
                  </a:lnTo>
                  <a:lnTo>
                    <a:pt x="137" y="196"/>
                  </a:lnTo>
                  <a:lnTo>
                    <a:pt x="154" y="187"/>
                  </a:lnTo>
                  <a:lnTo>
                    <a:pt x="170" y="174"/>
                  </a:lnTo>
                  <a:lnTo>
                    <a:pt x="183" y="157"/>
                  </a:lnTo>
                  <a:lnTo>
                    <a:pt x="192" y="137"/>
                  </a:lnTo>
                  <a:lnTo>
                    <a:pt x="199" y="113"/>
                  </a:lnTo>
                  <a:lnTo>
                    <a:pt x="202" y="87"/>
                  </a:lnTo>
                  <a:lnTo>
                    <a:pt x="197" y="67"/>
                  </a:lnTo>
                  <a:lnTo>
                    <a:pt x="188" y="49"/>
                  </a:lnTo>
                  <a:lnTo>
                    <a:pt x="175" y="33"/>
                  </a:lnTo>
                  <a:lnTo>
                    <a:pt x="159" y="20"/>
                  </a:lnTo>
                  <a:lnTo>
                    <a:pt x="139" y="9"/>
                  </a:lnTo>
                  <a:lnTo>
                    <a:pt x="117" y="3"/>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8" name="Freeform 66"/>
            <p:cNvSpPr>
              <a:spLocks/>
            </p:cNvSpPr>
            <p:nvPr/>
          </p:nvSpPr>
          <p:spPr bwMode="auto">
            <a:xfrm>
              <a:off x="5337" y="3797"/>
              <a:ext cx="203" cy="204"/>
            </a:xfrm>
            <a:custGeom>
              <a:avLst/>
              <a:gdLst>
                <a:gd name="T0" fmla="*/ 91 w 203"/>
                <a:gd name="T1" fmla="*/ 0 h 204"/>
                <a:gd name="T2" fmla="*/ 70 w 203"/>
                <a:gd name="T3" fmla="*/ 4 h 204"/>
                <a:gd name="T4" fmla="*/ 52 w 203"/>
                <a:gd name="T5" fmla="*/ 12 h 204"/>
                <a:gd name="T6" fmla="*/ 35 w 203"/>
                <a:gd name="T7" fmla="*/ 24 h 204"/>
                <a:gd name="T8" fmla="*/ 21 w 203"/>
                <a:gd name="T9" fmla="*/ 40 h 204"/>
                <a:gd name="T10" fmla="*/ 10 w 203"/>
                <a:gd name="T11" fmla="*/ 59 h 204"/>
                <a:gd name="T12" fmla="*/ 3 w 203"/>
                <a:gd name="T13" fmla="*/ 81 h 204"/>
                <a:gd name="T14" fmla="*/ 0 w 203"/>
                <a:gd name="T15" fmla="*/ 105 h 204"/>
                <a:gd name="T16" fmla="*/ 3 w 203"/>
                <a:gd name="T17" fmla="*/ 127 h 204"/>
                <a:gd name="T18" fmla="*/ 10 w 203"/>
                <a:gd name="T19" fmla="*/ 147 h 204"/>
                <a:gd name="T20" fmla="*/ 21 w 203"/>
                <a:gd name="T21" fmla="*/ 165 h 204"/>
                <a:gd name="T22" fmla="*/ 36 w 203"/>
                <a:gd name="T23" fmla="*/ 180 h 204"/>
                <a:gd name="T24" fmla="*/ 54 w 203"/>
                <a:gd name="T25" fmla="*/ 191 h 204"/>
                <a:gd name="T26" fmla="*/ 74 w 203"/>
                <a:gd name="T27" fmla="*/ 199 h 204"/>
                <a:gd name="T28" fmla="*/ 96 w 203"/>
                <a:gd name="T29" fmla="*/ 203 h 204"/>
                <a:gd name="T30" fmla="*/ 98 w 203"/>
                <a:gd name="T31" fmla="*/ 203 h 204"/>
                <a:gd name="T32" fmla="*/ 118 w 203"/>
                <a:gd name="T33" fmla="*/ 202 h 204"/>
                <a:gd name="T34" fmla="*/ 137 w 203"/>
                <a:gd name="T35" fmla="*/ 196 h 204"/>
                <a:gd name="T36" fmla="*/ 154 w 203"/>
                <a:gd name="T37" fmla="*/ 187 h 204"/>
                <a:gd name="T38" fmla="*/ 170 w 203"/>
                <a:gd name="T39" fmla="*/ 174 h 204"/>
                <a:gd name="T40" fmla="*/ 183 w 203"/>
                <a:gd name="T41" fmla="*/ 157 h 204"/>
                <a:gd name="T42" fmla="*/ 192 w 203"/>
                <a:gd name="T43" fmla="*/ 137 h 204"/>
                <a:gd name="T44" fmla="*/ 199 w 203"/>
                <a:gd name="T45" fmla="*/ 113 h 204"/>
                <a:gd name="T46" fmla="*/ 202 w 203"/>
                <a:gd name="T47" fmla="*/ 87 h 204"/>
                <a:gd name="T48" fmla="*/ 197 w 203"/>
                <a:gd name="T49" fmla="*/ 67 h 204"/>
                <a:gd name="T50" fmla="*/ 188 w 203"/>
                <a:gd name="T51" fmla="*/ 49 h 204"/>
                <a:gd name="T52" fmla="*/ 175 w 203"/>
                <a:gd name="T53" fmla="*/ 33 h 204"/>
                <a:gd name="T54" fmla="*/ 159 w 203"/>
                <a:gd name="T55" fmla="*/ 20 h 204"/>
                <a:gd name="T56" fmla="*/ 139 w 203"/>
                <a:gd name="T57" fmla="*/ 9 h 204"/>
                <a:gd name="T58" fmla="*/ 117 w 203"/>
                <a:gd name="T59" fmla="*/ 3 h 204"/>
                <a:gd name="T60" fmla="*/ 91 w 203"/>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204">
                  <a:moveTo>
                    <a:pt x="91" y="0"/>
                  </a:moveTo>
                  <a:lnTo>
                    <a:pt x="70" y="4"/>
                  </a:lnTo>
                  <a:lnTo>
                    <a:pt x="52" y="12"/>
                  </a:lnTo>
                  <a:lnTo>
                    <a:pt x="35" y="24"/>
                  </a:lnTo>
                  <a:lnTo>
                    <a:pt x="21" y="40"/>
                  </a:lnTo>
                  <a:lnTo>
                    <a:pt x="10" y="59"/>
                  </a:lnTo>
                  <a:lnTo>
                    <a:pt x="3" y="81"/>
                  </a:lnTo>
                  <a:lnTo>
                    <a:pt x="0" y="105"/>
                  </a:lnTo>
                  <a:lnTo>
                    <a:pt x="3" y="127"/>
                  </a:lnTo>
                  <a:lnTo>
                    <a:pt x="10" y="147"/>
                  </a:lnTo>
                  <a:lnTo>
                    <a:pt x="21" y="165"/>
                  </a:lnTo>
                  <a:lnTo>
                    <a:pt x="36" y="180"/>
                  </a:lnTo>
                  <a:lnTo>
                    <a:pt x="54" y="191"/>
                  </a:lnTo>
                  <a:lnTo>
                    <a:pt x="74" y="199"/>
                  </a:lnTo>
                  <a:lnTo>
                    <a:pt x="96" y="203"/>
                  </a:lnTo>
                  <a:lnTo>
                    <a:pt x="98" y="203"/>
                  </a:lnTo>
                  <a:lnTo>
                    <a:pt x="118" y="202"/>
                  </a:lnTo>
                  <a:lnTo>
                    <a:pt x="137" y="196"/>
                  </a:lnTo>
                  <a:lnTo>
                    <a:pt x="154" y="187"/>
                  </a:lnTo>
                  <a:lnTo>
                    <a:pt x="170" y="174"/>
                  </a:lnTo>
                  <a:lnTo>
                    <a:pt x="183" y="157"/>
                  </a:lnTo>
                  <a:lnTo>
                    <a:pt x="192" y="137"/>
                  </a:lnTo>
                  <a:lnTo>
                    <a:pt x="199" y="113"/>
                  </a:lnTo>
                  <a:lnTo>
                    <a:pt x="202" y="87"/>
                  </a:lnTo>
                  <a:lnTo>
                    <a:pt x="197" y="67"/>
                  </a:lnTo>
                  <a:lnTo>
                    <a:pt x="188" y="49"/>
                  </a:lnTo>
                  <a:lnTo>
                    <a:pt x="175" y="33"/>
                  </a:lnTo>
                  <a:lnTo>
                    <a:pt x="159" y="20"/>
                  </a:lnTo>
                  <a:lnTo>
                    <a:pt x="139" y="9"/>
                  </a:lnTo>
                  <a:lnTo>
                    <a:pt x="117" y="3"/>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19" name="Freeform 67"/>
            <p:cNvSpPr>
              <a:spLocks/>
            </p:cNvSpPr>
            <p:nvPr/>
          </p:nvSpPr>
          <p:spPr bwMode="auto">
            <a:xfrm>
              <a:off x="5108" y="3739"/>
              <a:ext cx="203" cy="204"/>
            </a:xfrm>
            <a:custGeom>
              <a:avLst/>
              <a:gdLst>
                <a:gd name="T0" fmla="*/ 91 w 203"/>
                <a:gd name="T1" fmla="*/ 0 h 204"/>
                <a:gd name="T2" fmla="*/ 70 w 203"/>
                <a:gd name="T3" fmla="*/ 4 h 204"/>
                <a:gd name="T4" fmla="*/ 52 w 203"/>
                <a:gd name="T5" fmla="*/ 12 h 204"/>
                <a:gd name="T6" fmla="*/ 35 w 203"/>
                <a:gd name="T7" fmla="*/ 24 h 204"/>
                <a:gd name="T8" fmla="*/ 21 w 203"/>
                <a:gd name="T9" fmla="*/ 40 h 204"/>
                <a:gd name="T10" fmla="*/ 10 w 203"/>
                <a:gd name="T11" fmla="*/ 59 h 204"/>
                <a:gd name="T12" fmla="*/ 3 w 203"/>
                <a:gd name="T13" fmla="*/ 81 h 204"/>
                <a:gd name="T14" fmla="*/ 0 w 203"/>
                <a:gd name="T15" fmla="*/ 105 h 204"/>
                <a:gd name="T16" fmla="*/ 3 w 203"/>
                <a:gd name="T17" fmla="*/ 127 h 204"/>
                <a:gd name="T18" fmla="*/ 10 w 203"/>
                <a:gd name="T19" fmla="*/ 147 h 204"/>
                <a:gd name="T20" fmla="*/ 21 w 203"/>
                <a:gd name="T21" fmla="*/ 165 h 204"/>
                <a:gd name="T22" fmla="*/ 36 w 203"/>
                <a:gd name="T23" fmla="*/ 180 h 204"/>
                <a:gd name="T24" fmla="*/ 54 w 203"/>
                <a:gd name="T25" fmla="*/ 191 h 204"/>
                <a:gd name="T26" fmla="*/ 74 w 203"/>
                <a:gd name="T27" fmla="*/ 199 h 204"/>
                <a:gd name="T28" fmla="*/ 96 w 203"/>
                <a:gd name="T29" fmla="*/ 203 h 204"/>
                <a:gd name="T30" fmla="*/ 98 w 203"/>
                <a:gd name="T31" fmla="*/ 203 h 204"/>
                <a:gd name="T32" fmla="*/ 118 w 203"/>
                <a:gd name="T33" fmla="*/ 202 h 204"/>
                <a:gd name="T34" fmla="*/ 137 w 203"/>
                <a:gd name="T35" fmla="*/ 196 h 204"/>
                <a:gd name="T36" fmla="*/ 154 w 203"/>
                <a:gd name="T37" fmla="*/ 187 h 204"/>
                <a:gd name="T38" fmla="*/ 170 w 203"/>
                <a:gd name="T39" fmla="*/ 174 h 204"/>
                <a:gd name="T40" fmla="*/ 183 w 203"/>
                <a:gd name="T41" fmla="*/ 157 h 204"/>
                <a:gd name="T42" fmla="*/ 192 w 203"/>
                <a:gd name="T43" fmla="*/ 137 h 204"/>
                <a:gd name="T44" fmla="*/ 199 w 203"/>
                <a:gd name="T45" fmla="*/ 113 h 204"/>
                <a:gd name="T46" fmla="*/ 202 w 203"/>
                <a:gd name="T47" fmla="*/ 87 h 204"/>
                <a:gd name="T48" fmla="*/ 197 w 203"/>
                <a:gd name="T49" fmla="*/ 67 h 204"/>
                <a:gd name="T50" fmla="*/ 188 w 203"/>
                <a:gd name="T51" fmla="*/ 49 h 204"/>
                <a:gd name="T52" fmla="*/ 175 w 203"/>
                <a:gd name="T53" fmla="*/ 33 h 204"/>
                <a:gd name="T54" fmla="*/ 159 w 203"/>
                <a:gd name="T55" fmla="*/ 20 h 204"/>
                <a:gd name="T56" fmla="*/ 139 w 203"/>
                <a:gd name="T57" fmla="*/ 9 h 204"/>
                <a:gd name="T58" fmla="*/ 117 w 203"/>
                <a:gd name="T59" fmla="*/ 3 h 204"/>
                <a:gd name="T60" fmla="*/ 91 w 203"/>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204">
                  <a:moveTo>
                    <a:pt x="91" y="0"/>
                  </a:moveTo>
                  <a:lnTo>
                    <a:pt x="70" y="4"/>
                  </a:lnTo>
                  <a:lnTo>
                    <a:pt x="52" y="12"/>
                  </a:lnTo>
                  <a:lnTo>
                    <a:pt x="35" y="24"/>
                  </a:lnTo>
                  <a:lnTo>
                    <a:pt x="21" y="40"/>
                  </a:lnTo>
                  <a:lnTo>
                    <a:pt x="10" y="59"/>
                  </a:lnTo>
                  <a:lnTo>
                    <a:pt x="3" y="81"/>
                  </a:lnTo>
                  <a:lnTo>
                    <a:pt x="0" y="105"/>
                  </a:lnTo>
                  <a:lnTo>
                    <a:pt x="3" y="127"/>
                  </a:lnTo>
                  <a:lnTo>
                    <a:pt x="10" y="147"/>
                  </a:lnTo>
                  <a:lnTo>
                    <a:pt x="21" y="165"/>
                  </a:lnTo>
                  <a:lnTo>
                    <a:pt x="36" y="180"/>
                  </a:lnTo>
                  <a:lnTo>
                    <a:pt x="54" y="191"/>
                  </a:lnTo>
                  <a:lnTo>
                    <a:pt x="74" y="199"/>
                  </a:lnTo>
                  <a:lnTo>
                    <a:pt x="96" y="203"/>
                  </a:lnTo>
                  <a:lnTo>
                    <a:pt x="98" y="203"/>
                  </a:lnTo>
                  <a:lnTo>
                    <a:pt x="118" y="202"/>
                  </a:lnTo>
                  <a:lnTo>
                    <a:pt x="137" y="196"/>
                  </a:lnTo>
                  <a:lnTo>
                    <a:pt x="154" y="187"/>
                  </a:lnTo>
                  <a:lnTo>
                    <a:pt x="170" y="174"/>
                  </a:lnTo>
                  <a:lnTo>
                    <a:pt x="183" y="157"/>
                  </a:lnTo>
                  <a:lnTo>
                    <a:pt x="192" y="137"/>
                  </a:lnTo>
                  <a:lnTo>
                    <a:pt x="199" y="113"/>
                  </a:lnTo>
                  <a:lnTo>
                    <a:pt x="202" y="87"/>
                  </a:lnTo>
                  <a:lnTo>
                    <a:pt x="197" y="67"/>
                  </a:lnTo>
                  <a:lnTo>
                    <a:pt x="188" y="49"/>
                  </a:lnTo>
                  <a:lnTo>
                    <a:pt x="175" y="33"/>
                  </a:lnTo>
                  <a:lnTo>
                    <a:pt x="159" y="20"/>
                  </a:lnTo>
                  <a:lnTo>
                    <a:pt x="139" y="9"/>
                  </a:lnTo>
                  <a:lnTo>
                    <a:pt x="117" y="3"/>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20" name="Freeform 68"/>
            <p:cNvSpPr>
              <a:spLocks/>
            </p:cNvSpPr>
            <p:nvPr/>
          </p:nvSpPr>
          <p:spPr bwMode="auto">
            <a:xfrm>
              <a:off x="4879" y="3671"/>
              <a:ext cx="203" cy="204"/>
            </a:xfrm>
            <a:custGeom>
              <a:avLst/>
              <a:gdLst>
                <a:gd name="T0" fmla="*/ 91 w 203"/>
                <a:gd name="T1" fmla="*/ 0 h 204"/>
                <a:gd name="T2" fmla="*/ 70 w 203"/>
                <a:gd name="T3" fmla="*/ 4 h 204"/>
                <a:gd name="T4" fmla="*/ 52 w 203"/>
                <a:gd name="T5" fmla="*/ 12 h 204"/>
                <a:gd name="T6" fmla="*/ 35 w 203"/>
                <a:gd name="T7" fmla="*/ 24 h 204"/>
                <a:gd name="T8" fmla="*/ 21 w 203"/>
                <a:gd name="T9" fmla="*/ 40 h 204"/>
                <a:gd name="T10" fmla="*/ 10 w 203"/>
                <a:gd name="T11" fmla="*/ 59 h 204"/>
                <a:gd name="T12" fmla="*/ 3 w 203"/>
                <a:gd name="T13" fmla="*/ 81 h 204"/>
                <a:gd name="T14" fmla="*/ 0 w 203"/>
                <a:gd name="T15" fmla="*/ 105 h 204"/>
                <a:gd name="T16" fmla="*/ 3 w 203"/>
                <a:gd name="T17" fmla="*/ 127 h 204"/>
                <a:gd name="T18" fmla="*/ 10 w 203"/>
                <a:gd name="T19" fmla="*/ 147 h 204"/>
                <a:gd name="T20" fmla="*/ 21 w 203"/>
                <a:gd name="T21" fmla="*/ 165 h 204"/>
                <a:gd name="T22" fmla="*/ 36 w 203"/>
                <a:gd name="T23" fmla="*/ 180 h 204"/>
                <a:gd name="T24" fmla="*/ 54 w 203"/>
                <a:gd name="T25" fmla="*/ 191 h 204"/>
                <a:gd name="T26" fmla="*/ 74 w 203"/>
                <a:gd name="T27" fmla="*/ 199 h 204"/>
                <a:gd name="T28" fmla="*/ 96 w 203"/>
                <a:gd name="T29" fmla="*/ 203 h 204"/>
                <a:gd name="T30" fmla="*/ 98 w 203"/>
                <a:gd name="T31" fmla="*/ 203 h 204"/>
                <a:gd name="T32" fmla="*/ 118 w 203"/>
                <a:gd name="T33" fmla="*/ 202 h 204"/>
                <a:gd name="T34" fmla="*/ 137 w 203"/>
                <a:gd name="T35" fmla="*/ 196 h 204"/>
                <a:gd name="T36" fmla="*/ 154 w 203"/>
                <a:gd name="T37" fmla="*/ 187 h 204"/>
                <a:gd name="T38" fmla="*/ 170 w 203"/>
                <a:gd name="T39" fmla="*/ 174 h 204"/>
                <a:gd name="T40" fmla="*/ 183 w 203"/>
                <a:gd name="T41" fmla="*/ 157 h 204"/>
                <a:gd name="T42" fmla="*/ 192 w 203"/>
                <a:gd name="T43" fmla="*/ 137 h 204"/>
                <a:gd name="T44" fmla="*/ 199 w 203"/>
                <a:gd name="T45" fmla="*/ 113 h 204"/>
                <a:gd name="T46" fmla="*/ 202 w 203"/>
                <a:gd name="T47" fmla="*/ 87 h 204"/>
                <a:gd name="T48" fmla="*/ 197 w 203"/>
                <a:gd name="T49" fmla="*/ 67 h 204"/>
                <a:gd name="T50" fmla="*/ 188 w 203"/>
                <a:gd name="T51" fmla="*/ 49 h 204"/>
                <a:gd name="T52" fmla="*/ 175 w 203"/>
                <a:gd name="T53" fmla="*/ 33 h 204"/>
                <a:gd name="T54" fmla="*/ 159 w 203"/>
                <a:gd name="T55" fmla="*/ 20 h 204"/>
                <a:gd name="T56" fmla="*/ 139 w 203"/>
                <a:gd name="T57" fmla="*/ 9 h 204"/>
                <a:gd name="T58" fmla="*/ 117 w 203"/>
                <a:gd name="T59" fmla="*/ 3 h 204"/>
                <a:gd name="T60" fmla="*/ 91 w 203"/>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204">
                  <a:moveTo>
                    <a:pt x="91" y="0"/>
                  </a:moveTo>
                  <a:lnTo>
                    <a:pt x="70" y="4"/>
                  </a:lnTo>
                  <a:lnTo>
                    <a:pt x="52" y="12"/>
                  </a:lnTo>
                  <a:lnTo>
                    <a:pt x="35" y="24"/>
                  </a:lnTo>
                  <a:lnTo>
                    <a:pt x="21" y="40"/>
                  </a:lnTo>
                  <a:lnTo>
                    <a:pt x="10" y="59"/>
                  </a:lnTo>
                  <a:lnTo>
                    <a:pt x="3" y="81"/>
                  </a:lnTo>
                  <a:lnTo>
                    <a:pt x="0" y="105"/>
                  </a:lnTo>
                  <a:lnTo>
                    <a:pt x="3" y="127"/>
                  </a:lnTo>
                  <a:lnTo>
                    <a:pt x="10" y="147"/>
                  </a:lnTo>
                  <a:lnTo>
                    <a:pt x="21" y="165"/>
                  </a:lnTo>
                  <a:lnTo>
                    <a:pt x="36" y="180"/>
                  </a:lnTo>
                  <a:lnTo>
                    <a:pt x="54" y="191"/>
                  </a:lnTo>
                  <a:lnTo>
                    <a:pt x="74" y="199"/>
                  </a:lnTo>
                  <a:lnTo>
                    <a:pt x="96" y="203"/>
                  </a:lnTo>
                  <a:lnTo>
                    <a:pt x="98" y="203"/>
                  </a:lnTo>
                  <a:lnTo>
                    <a:pt x="118" y="202"/>
                  </a:lnTo>
                  <a:lnTo>
                    <a:pt x="137" y="196"/>
                  </a:lnTo>
                  <a:lnTo>
                    <a:pt x="154" y="187"/>
                  </a:lnTo>
                  <a:lnTo>
                    <a:pt x="170" y="174"/>
                  </a:lnTo>
                  <a:lnTo>
                    <a:pt x="183" y="157"/>
                  </a:lnTo>
                  <a:lnTo>
                    <a:pt x="192" y="137"/>
                  </a:lnTo>
                  <a:lnTo>
                    <a:pt x="199" y="113"/>
                  </a:lnTo>
                  <a:lnTo>
                    <a:pt x="202" y="87"/>
                  </a:lnTo>
                  <a:lnTo>
                    <a:pt x="197" y="67"/>
                  </a:lnTo>
                  <a:lnTo>
                    <a:pt x="188" y="49"/>
                  </a:lnTo>
                  <a:lnTo>
                    <a:pt x="175" y="33"/>
                  </a:lnTo>
                  <a:lnTo>
                    <a:pt x="159" y="20"/>
                  </a:lnTo>
                  <a:lnTo>
                    <a:pt x="139" y="9"/>
                  </a:lnTo>
                  <a:lnTo>
                    <a:pt x="117" y="3"/>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grpSp>
      <p:sp>
        <p:nvSpPr>
          <p:cNvPr id="2" name="Rettangolo 1"/>
          <p:cNvSpPr/>
          <p:nvPr/>
        </p:nvSpPr>
        <p:spPr>
          <a:xfrm>
            <a:off x="1180719" y="404664"/>
            <a:ext cx="6382901" cy="646331"/>
          </a:xfrm>
          <a:prstGeom prst="rect">
            <a:avLst/>
          </a:prstGeom>
        </p:spPr>
        <p:txBody>
          <a:bodyPr wrap="none">
            <a:spAutoFit/>
          </a:bodyPr>
          <a:lstStyle/>
          <a:p>
            <a:r>
              <a:rPr lang="it-IT" sz="3600" b="1" dirty="0">
                <a:solidFill>
                  <a:srgbClr val="96CA4F"/>
                </a:solidFill>
                <a:latin typeface="HelveticaNeue-Bold"/>
              </a:rPr>
              <a:t>Dalla Pianta al Prodotto a Te</a:t>
            </a:r>
            <a:endParaRPr lang="it-IT" sz="3600" dirty="0"/>
          </a:p>
        </p:txBody>
      </p:sp>
      <p:sp>
        <p:nvSpPr>
          <p:cNvPr id="3" name="Rettangolo 2"/>
          <p:cNvSpPr/>
          <p:nvPr/>
        </p:nvSpPr>
        <p:spPr>
          <a:xfrm>
            <a:off x="7259287" y="1874334"/>
            <a:ext cx="1364476" cy="523220"/>
          </a:xfrm>
          <a:prstGeom prst="rect">
            <a:avLst/>
          </a:prstGeom>
        </p:spPr>
        <p:txBody>
          <a:bodyPr wrap="none">
            <a:spAutoFit/>
          </a:bodyPr>
          <a:lstStyle/>
          <a:p>
            <a:r>
              <a:rPr lang="it-IT" sz="2800" b="1" dirty="0">
                <a:solidFill>
                  <a:srgbClr val="BFB8A9"/>
                </a:solidFill>
                <a:latin typeface="PT Sans"/>
              </a:rPr>
              <a:t>Buccia</a:t>
            </a:r>
            <a:endParaRPr lang="it-IT" sz="2800" b="1" dirty="0">
              <a:latin typeface="PT Sans"/>
            </a:endParaRPr>
          </a:p>
        </p:txBody>
      </p:sp>
      <p:sp>
        <p:nvSpPr>
          <p:cNvPr id="22" name="Rettangolo 21"/>
          <p:cNvSpPr/>
          <p:nvPr/>
        </p:nvSpPr>
        <p:spPr>
          <a:xfrm>
            <a:off x="7279835" y="2486788"/>
            <a:ext cx="763351" cy="523220"/>
          </a:xfrm>
          <a:prstGeom prst="rect">
            <a:avLst/>
          </a:prstGeom>
        </p:spPr>
        <p:txBody>
          <a:bodyPr wrap="none">
            <a:spAutoFit/>
          </a:bodyPr>
          <a:lstStyle/>
          <a:p>
            <a:r>
              <a:rPr lang="it-IT" sz="2800" b="1" dirty="0">
                <a:solidFill>
                  <a:srgbClr val="BFB8A9"/>
                </a:solidFill>
                <a:latin typeface="PT Sans"/>
              </a:rPr>
              <a:t>Gel</a:t>
            </a:r>
            <a:endParaRPr lang="it-IT" sz="2800" b="1" dirty="0">
              <a:latin typeface="PT Sans"/>
            </a:endParaRPr>
          </a:p>
        </p:txBody>
      </p:sp>
      <p:sp>
        <p:nvSpPr>
          <p:cNvPr id="23" name="Rettangolo 22"/>
          <p:cNvSpPr/>
          <p:nvPr/>
        </p:nvSpPr>
        <p:spPr>
          <a:xfrm>
            <a:off x="7259287" y="3149707"/>
            <a:ext cx="1124026" cy="461665"/>
          </a:xfrm>
          <a:prstGeom prst="rect">
            <a:avLst/>
          </a:prstGeom>
        </p:spPr>
        <p:txBody>
          <a:bodyPr wrap="none">
            <a:spAutoFit/>
          </a:bodyPr>
          <a:lstStyle/>
          <a:p>
            <a:r>
              <a:rPr lang="it-IT" sz="2400" b="1" dirty="0" err="1">
                <a:solidFill>
                  <a:srgbClr val="BFB8A9"/>
                </a:solidFill>
                <a:latin typeface="PT Sans"/>
              </a:rPr>
              <a:t>Aloina</a:t>
            </a:r>
            <a:endParaRPr lang="it-IT" sz="2400" b="1" dirty="0">
              <a:latin typeface="PT Sans"/>
            </a:endParaRPr>
          </a:p>
        </p:txBody>
      </p:sp>
      <p:sp>
        <p:nvSpPr>
          <p:cNvPr id="24" name="Rettangolo 23"/>
          <p:cNvSpPr/>
          <p:nvPr/>
        </p:nvSpPr>
        <p:spPr>
          <a:xfrm>
            <a:off x="1353390" y="4293096"/>
            <a:ext cx="7499158" cy="2246769"/>
          </a:xfrm>
          <a:prstGeom prst="rect">
            <a:avLst/>
          </a:prstGeom>
        </p:spPr>
        <p:txBody>
          <a:bodyPr wrap="square">
            <a:spAutoFit/>
          </a:bodyPr>
          <a:lstStyle/>
          <a:p>
            <a:r>
              <a:rPr lang="it-IT" sz="2000" dirty="0" smtClean="0">
                <a:solidFill>
                  <a:srgbClr val="81999B"/>
                </a:solidFill>
                <a:latin typeface="PT Sans"/>
              </a:rPr>
              <a:t>Possediamo un </a:t>
            </a:r>
            <a:r>
              <a:rPr lang="it-IT" sz="2000" dirty="0">
                <a:solidFill>
                  <a:srgbClr val="81999B"/>
                </a:solidFill>
                <a:latin typeface="PT Sans"/>
              </a:rPr>
              <a:t>brevetto esclusivo di </a:t>
            </a:r>
            <a:r>
              <a:rPr lang="it-IT" sz="2000" dirty="0" smtClean="0">
                <a:solidFill>
                  <a:srgbClr val="81999B"/>
                </a:solidFill>
                <a:latin typeface="PT Sans"/>
              </a:rPr>
              <a:t>STABILIZZAZIONE A FREDDO utilizzando solo </a:t>
            </a:r>
            <a:r>
              <a:rPr lang="it-IT" sz="2000" dirty="0">
                <a:solidFill>
                  <a:srgbClr val="81999B"/>
                </a:solidFill>
                <a:latin typeface="PT Sans"/>
              </a:rPr>
              <a:t>il gel privo dell’</a:t>
            </a:r>
            <a:r>
              <a:rPr lang="it-IT" sz="2000" dirty="0" err="1">
                <a:solidFill>
                  <a:srgbClr val="81999B"/>
                </a:solidFill>
                <a:latin typeface="PT Sans"/>
              </a:rPr>
              <a:t>aloina</a:t>
            </a:r>
            <a:r>
              <a:rPr lang="it-IT" sz="2000" dirty="0" smtClean="0">
                <a:solidFill>
                  <a:srgbClr val="81999B"/>
                </a:solidFill>
                <a:latin typeface="PT Sans"/>
              </a:rPr>
              <a:t>.</a:t>
            </a:r>
          </a:p>
          <a:p>
            <a:endParaRPr lang="it-IT" sz="2000" dirty="0">
              <a:solidFill>
                <a:srgbClr val="81999B"/>
              </a:solidFill>
              <a:latin typeface="PT Sans"/>
            </a:endParaRPr>
          </a:p>
          <a:p>
            <a:r>
              <a:rPr lang="it-IT" sz="2000" dirty="0" smtClean="0">
                <a:solidFill>
                  <a:srgbClr val="81999B"/>
                </a:solidFill>
                <a:latin typeface="PT Sans"/>
              </a:rPr>
              <a:t>L’</a:t>
            </a:r>
            <a:r>
              <a:rPr lang="it-IT" sz="2000" dirty="0" err="1" smtClean="0">
                <a:solidFill>
                  <a:srgbClr val="81999B"/>
                </a:solidFill>
                <a:latin typeface="PT Sans"/>
              </a:rPr>
              <a:t>aloina</a:t>
            </a:r>
            <a:r>
              <a:rPr lang="it-IT" sz="2000" dirty="0">
                <a:solidFill>
                  <a:srgbClr val="81999B"/>
                </a:solidFill>
                <a:latin typeface="PT Sans"/>
              </a:rPr>
              <a:t>, che ha effetto lassativo, si trova tra la foglia e il gel puro</a:t>
            </a:r>
            <a:r>
              <a:rPr lang="it-IT" sz="2000" dirty="0" smtClean="0">
                <a:solidFill>
                  <a:srgbClr val="81999B"/>
                </a:solidFill>
                <a:latin typeface="PT Sans"/>
              </a:rPr>
              <a:t>.</a:t>
            </a:r>
          </a:p>
          <a:p>
            <a:endParaRPr lang="it-IT" sz="2000" dirty="0" smtClean="0">
              <a:solidFill>
                <a:srgbClr val="81999B"/>
              </a:solidFill>
              <a:latin typeface="PT Sans"/>
            </a:endParaRPr>
          </a:p>
          <a:p>
            <a:r>
              <a:rPr lang="it-IT" sz="2000" dirty="0" smtClean="0">
                <a:solidFill>
                  <a:srgbClr val="81999B"/>
                </a:solidFill>
                <a:latin typeface="PT Sans"/>
              </a:rPr>
              <a:t>Noi estraiamo solo il gel eliminando la parte esterna e quindi l’</a:t>
            </a:r>
            <a:r>
              <a:rPr lang="it-IT" sz="2000" dirty="0" err="1" smtClean="0">
                <a:solidFill>
                  <a:srgbClr val="81999B"/>
                </a:solidFill>
                <a:latin typeface="PT Sans"/>
              </a:rPr>
              <a:t>aloina</a:t>
            </a:r>
            <a:r>
              <a:rPr lang="it-IT" sz="2000" dirty="0" smtClean="0">
                <a:solidFill>
                  <a:srgbClr val="81999B"/>
                </a:solidFill>
                <a:latin typeface="PT Sans"/>
              </a:rPr>
              <a:t>.</a:t>
            </a:r>
            <a:endParaRPr lang="it-IT" sz="2000" dirty="0">
              <a:solidFill>
                <a:srgbClr val="81999B"/>
              </a:solidFill>
              <a:latin typeface="PT Sans"/>
            </a:endParaRPr>
          </a:p>
        </p:txBody>
      </p:sp>
    </p:spTree>
    <p:extLst>
      <p:ext uri="{BB962C8B-B14F-4D97-AF65-F5344CB8AC3E}">
        <p14:creationId xmlns:p14="http://schemas.microsoft.com/office/powerpoint/2010/main" val="2893263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sp>
        <p:nvSpPr>
          <p:cNvPr id="3" name="Rettangolo 2"/>
          <p:cNvSpPr/>
          <p:nvPr/>
        </p:nvSpPr>
        <p:spPr>
          <a:xfrm>
            <a:off x="973820" y="188640"/>
            <a:ext cx="3670188" cy="2554545"/>
          </a:xfrm>
          <a:prstGeom prst="rect">
            <a:avLst/>
          </a:prstGeom>
        </p:spPr>
        <p:txBody>
          <a:bodyPr wrap="square">
            <a:spAutoFit/>
          </a:bodyPr>
          <a:lstStyle/>
          <a:p>
            <a:r>
              <a:rPr lang="it-IT" sz="2000" dirty="0">
                <a:solidFill>
                  <a:schemeClr val="bg1">
                    <a:lumMod val="50000"/>
                  </a:schemeClr>
                </a:solidFill>
                <a:latin typeface="PT Sans"/>
              </a:rPr>
              <a:t>L'</a:t>
            </a:r>
            <a:r>
              <a:rPr lang="it-IT" sz="2000" dirty="0" err="1">
                <a:solidFill>
                  <a:schemeClr val="bg1">
                    <a:lumMod val="50000"/>
                  </a:schemeClr>
                </a:solidFill>
                <a:latin typeface="PT Sans"/>
              </a:rPr>
              <a:t>lnternational</a:t>
            </a:r>
            <a:r>
              <a:rPr lang="it-IT" sz="2000" dirty="0">
                <a:solidFill>
                  <a:schemeClr val="bg1">
                    <a:lumMod val="50000"/>
                  </a:schemeClr>
                </a:solidFill>
                <a:latin typeface="PT Sans"/>
              </a:rPr>
              <a:t> Aloe Science </a:t>
            </a:r>
            <a:r>
              <a:rPr lang="it-IT" sz="2000" dirty="0" err="1">
                <a:solidFill>
                  <a:schemeClr val="bg1">
                    <a:lumMod val="50000"/>
                  </a:schemeClr>
                </a:solidFill>
                <a:latin typeface="PT Sans"/>
              </a:rPr>
              <a:t>Council</a:t>
            </a:r>
            <a:r>
              <a:rPr lang="it-IT" sz="2000" dirty="0">
                <a:solidFill>
                  <a:schemeClr val="bg1">
                    <a:lumMod val="50000"/>
                  </a:schemeClr>
                </a:solidFill>
                <a:latin typeface="PT Sans"/>
              </a:rPr>
              <a:t> (Consiglio Scientifico Internazionale dell'Aloe) è stato fondato nel 1978 con</a:t>
            </a:r>
          </a:p>
          <a:p>
            <a:r>
              <a:rPr lang="it-IT" sz="2000" dirty="0">
                <a:solidFill>
                  <a:schemeClr val="bg1">
                    <a:lumMod val="50000"/>
                  </a:schemeClr>
                </a:solidFill>
                <a:latin typeface="PT Sans"/>
              </a:rPr>
              <a:t>l'obiettivo di tutelare l'industria dell'Aloe dalla concorrenza sleale e da inutili regolamentazioni.</a:t>
            </a:r>
          </a:p>
        </p:txBody>
      </p:sp>
      <p:sp>
        <p:nvSpPr>
          <p:cNvPr id="5" name="Rettangolo 4"/>
          <p:cNvSpPr/>
          <p:nvPr/>
        </p:nvSpPr>
        <p:spPr>
          <a:xfrm>
            <a:off x="950916" y="3140968"/>
            <a:ext cx="4225568" cy="1631216"/>
          </a:xfrm>
          <a:prstGeom prst="rect">
            <a:avLst/>
          </a:prstGeom>
        </p:spPr>
        <p:txBody>
          <a:bodyPr wrap="square">
            <a:spAutoFit/>
          </a:bodyPr>
          <a:lstStyle/>
          <a:p>
            <a:r>
              <a:rPr lang="it-IT" sz="2000" dirty="0">
                <a:solidFill>
                  <a:schemeClr val="bg1">
                    <a:lumMod val="50000"/>
                  </a:schemeClr>
                </a:solidFill>
                <a:latin typeface="PT Sans"/>
              </a:rPr>
              <a:t>La purezza e l'efficacia dell'Aloe Vera sono accertate da </a:t>
            </a:r>
            <a:r>
              <a:rPr lang="it-IT" sz="2000" dirty="0" smtClean="0">
                <a:solidFill>
                  <a:schemeClr val="bg1">
                    <a:lumMod val="50000"/>
                  </a:schemeClr>
                </a:solidFill>
                <a:latin typeface="PT Sans"/>
              </a:rPr>
              <a:t>un laboratorio </a:t>
            </a:r>
            <a:r>
              <a:rPr lang="it-IT" sz="2000" dirty="0">
                <a:solidFill>
                  <a:schemeClr val="bg1">
                    <a:lumMod val="50000"/>
                  </a:schemeClr>
                </a:solidFill>
                <a:latin typeface="PT Sans"/>
              </a:rPr>
              <a:t>esterno al fine di mantenere una certa obiettività nelle operazioni di controllo.</a:t>
            </a:r>
          </a:p>
        </p:txBody>
      </p:sp>
      <p:sp>
        <p:nvSpPr>
          <p:cNvPr id="7" name="Rettangolo 6"/>
          <p:cNvSpPr/>
          <p:nvPr/>
        </p:nvSpPr>
        <p:spPr>
          <a:xfrm>
            <a:off x="973820" y="5445224"/>
            <a:ext cx="4225568" cy="1015663"/>
          </a:xfrm>
          <a:prstGeom prst="rect">
            <a:avLst/>
          </a:prstGeom>
        </p:spPr>
        <p:txBody>
          <a:bodyPr wrap="square">
            <a:spAutoFit/>
          </a:bodyPr>
          <a:lstStyle/>
          <a:p>
            <a:r>
              <a:rPr lang="it-IT" sz="2000" dirty="0">
                <a:solidFill>
                  <a:schemeClr val="bg1">
                    <a:lumMod val="50000"/>
                  </a:schemeClr>
                </a:solidFill>
                <a:latin typeface="PT Sans"/>
              </a:rPr>
              <a:t>Questo difficile procedimento di controllo ha preso il via nel</a:t>
            </a:r>
          </a:p>
          <a:p>
            <a:r>
              <a:rPr lang="it-IT" sz="2000" dirty="0" smtClean="0">
                <a:solidFill>
                  <a:schemeClr val="bg1">
                    <a:lumMod val="50000"/>
                  </a:schemeClr>
                </a:solidFill>
                <a:latin typeface="PT Sans"/>
              </a:rPr>
              <a:t>1985.</a:t>
            </a:r>
            <a:endParaRPr lang="it-IT" sz="2000" dirty="0">
              <a:solidFill>
                <a:schemeClr val="bg1">
                  <a:lumMod val="50000"/>
                </a:schemeClr>
              </a:solidFill>
              <a:latin typeface="PT Sans"/>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878" y="1"/>
            <a:ext cx="5035731"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204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492896"/>
            <a:ext cx="5616624" cy="4212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5364088" y="861680"/>
            <a:ext cx="3579204" cy="1631216"/>
          </a:xfrm>
          <a:prstGeom prst="rect">
            <a:avLst/>
          </a:prstGeom>
        </p:spPr>
        <p:txBody>
          <a:bodyPr wrap="square">
            <a:spAutoFit/>
          </a:bodyPr>
          <a:lstStyle/>
          <a:p>
            <a:r>
              <a:rPr lang="it-IT" sz="2000" dirty="0" smtClean="0">
                <a:solidFill>
                  <a:srgbClr val="81999B"/>
                </a:solidFill>
                <a:latin typeface="PT Sans"/>
              </a:rPr>
              <a:t>Forever </a:t>
            </a:r>
            <a:r>
              <a:rPr lang="it-IT" sz="2000" dirty="0">
                <a:solidFill>
                  <a:srgbClr val="81999B"/>
                </a:solidFill>
                <a:latin typeface="PT Sans"/>
              </a:rPr>
              <a:t>Living </a:t>
            </a:r>
            <a:r>
              <a:rPr lang="it-IT" sz="2000" dirty="0" err="1">
                <a:solidFill>
                  <a:srgbClr val="81999B"/>
                </a:solidFill>
                <a:latin typeface="PT Sans"/>
              </a:rPr>
              <a:t>Products</a:t>
            </a:r>
            <a:r>
              <a:rPr lang="it-IT" sz="2000" dirty="0">
                <a:solidFill>
                  <a:srgbClr val="81999B"/>
                </a:solidFill>
                <a:latin typeface="PT Sans"/>
              </a:rPr>
              <a:t> ha ricevuto l'autorizzazione ad esporre il marchio nel 1986 ed è presente sul</a:t>
            </a:r>
          </a:p>
          <a:p>
            <a:r>
              <a:rPr lang="it-IT" sz="2000" dirty="0">
                <a:solidFill>
                  <a:srgbClr val="81999B"/>
                </a:solidFill>
                <a:latin typeface="PT Sans"/>
              </a:rPr>
              <a:t>mercato europeo dal 1988.</a:t>
            </a:r>
          </a:p>
        </p:txBody>
      </p:sp>
      <p:sp>
        <p:nvSpPr>
          <p:cNvPr id="9" name="Rettangolo 8"/>
          <p:cNvSpPr/>
          <p:nvPr/>
        </p:nvSpPr>
        <p:spPr>
          <a:xfrm>
            <a:off x="1066512" y="83240"/>
            <a:ext cx="4225568" cy="1938992"/>
          </a:xfrm>
          <a:prstGeom prst="rect">
            <a:avLst/>
          </a:prstGeom>
        </p:spPr>
        <p:txBody>
          <a:bodyPr wrap="square">
            <a:spAutoFit/>
          </a:bodyPr>
          <a:lstStyle/>
          <a:p>
            <a:r>
              <a:rPr lang="it-IT" sz="2000" dirty="0">
                <a:solidFill>
                  <a:schemeClr val="bg1">
                    <a:lumMod val="50000"/>
                  </a:schemeClr>
                </a:solidFill>
                <a:latin typeface="PT Sans"/>
              </a:rPr>
              <a:t>Alle aziende </a:t>
            </a:r>
            <a:r>
              <a:rPr lang="it-IT" sz="2000" dirty="0" smtClean="0">
                <a:solidFill>
                  <a:schemeClr val="bg1">
                    <a:lumMod val="50000"/>
                  </a:schemeClr>
                </a:solidFill>
                <a:latin typeface="PT Sans"/>
              </a:rPr>
              <a:t>che hanno </a:t>
            </a:r>
            <a:r>
              <a:rPr lang="it-IT" sz="2000" dirty="0">
                <a:solidFill>
                  <a:schemeClr val="bg1">
                    <a:lumMod val="50000"/>
                  </a:schemeClr>
                </a:solidFill>
                <a:latin typeface="PT Sans"/>
              </a:rPr>
              <a:t>presentato prodotti in linea con gli standard fissati </a:t>
            </a:r>
            <a:r>
              <a:rPr lang="it-IT" sz="2000" dirty="0" smtClean="0">
                <a:solidFill>
                  <a:schemeClr val="bg1">
                    <a:lumMod val="50000"/>
                  </a:schemeClr>
                </a:solidFill>
                <a:latin typeface="PT Sans"/>
              </a:rPr>
              <a:t>venne </a:t>
            </a:r>
            <a:r>
              <a:rPr lang="it-IT" sz="2000" dirty="0">
                <a:solidFill>
                  <a:schemeClr val="bg1">
                    <a:lumMod val="50000"/>
                  </a:schemeClr>
                </a:solidFill>
                <a:latin typeface="PT Sans"/>
              </a:rPr>
              <a:t>concessa l'autorizzazione per l'utilizzo </a:t>
            </a:r>
            <a:r>
              <a:rPr lang="it-IT" sz="2000" dirty="0" smtClean="0">
                <a:solidFill>
                  <a:schemeClr val="bg1">
                    <a:lumMod val="50000"/>
                  </a:schemeClr>
                </a:solidFill>
                <a:latin typeface="PT Sans"/>
              </a:rPr>
              <a:t>del marchio </a:t>
            </a:r>
            <a:r>
              <a:rPr lang="it-IT" sz="2000" dirty="0">
                <a:solidFill>
                  <a:schemeClr val="bg1">
                    <a:lumMod val="50000"/>
                  </a:schemeClr>
                </a:solidFill>
                <a:latin typeface="PT Sans"/>
              </a:rPr>
              <a:t>dell'</a:t>
            </a:r>
            <a:r>
              <a:rPr lang="it-IT" sz="2000" dirty="0" err="1">
                <a:solidFill>
                  <a:schemeClr val="bg1">
                    <a:lumMod val="50000"/>
                  </a:schemeClr>
                </a:solidFill>
                <a:latin typeface="PT Sans"/>
              </a:rPr>
              <a:t>lnternational</a:t>
            </a:r>
            <a:r>
              <a:rPr lang="it-IT" sz="2000" dirty="0">
                <a:solidFill>
                  <a:schemeClr val="bg1">
                    <a:lumMod val="50000"/>
                  </a:schemeClr>
                </a:solidFill>
                <a:latin typeface="PT Sans"/>
              </a:rPr>
              <a:t> Aloe Science </a:t>
            </a:r>
            <a:r>
              <a:rPr lang="it-IT" sz="2000" dirty="0" err="1">
                <a:solidFill>
                  <a:schemeClr val="bg1">
                    <a:lumMod val="50000"/>
                  </a:schemeClr>
                </a:solidFill>
                <a:latin typeface="PT Sans"/>
              </a:rPr>
              <a:t>Council</a:t>
            </a:r>
            <a:r>
              <a:rPr lang="it-IT" sz="2000" dirty="0">
                <a:solidFill>
                  <a:schemeClr val="bg1">
                    <a:lumMod val="50000"/>
                  </a:schemeClr>
                </a:solidFill>
                <a:latin typeface="PT Sans"/>
              </a:rPr>
              <a:t>.</a:t>
            </a:r>
          </a:p>
        </p:txBody>
      </p:sp>
    </p:spTree>
    <p:extLst>
      <p:ext uri="{BB962C8B-B14F-4D97-AF65-F5344CB8AC3E}">
        <p14:creationId xmlns:p14="http://schemas.microsoft.com/office/powerpoint/2010/main" val="3032558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59" y="1854116"/>
            <a:ext cx="25431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sp>
        <p:nvSpPr>
          <p:cNvPr id="3" name="Rettangolo 2"/>
          <p:cNvSpPr/>
          <p:nvPr/>
        </p:nvSpPr>
        <p:spPr>
          <a:xfrm>
            <a:off x="3541251" y="1095713"/>
            <a:ext cx="4572000" cy="369332"/>
          </a:xfrm>
          <a:prstGeom prst="rect">
            <a:avLst/>
          </a:prstGeom>
        </p:spPr>
        <p:txBody>
          <a:bodyPr>
            <a:spAutoFit/>
          </a:bodyPr>
          <a:lstStyle/>
          <a:p>
            <a:pPr algn="ctr"/>
            <a:r>
              <a:rPr lang="it-IT" b="1" dirty="0">
                <a:solidFill>
                  <a:srgbClr val="8FA2A4"/>
                </a:solidFill>
                <a:latin typeface="PT Sans"/>
              </a:rPr>
              <a:t>EQUILIBRIO </a:t>
            </a:r>
            <a:r>
              <a:rPr lang="it-IT" b="1" dirty="0" smtClean="0">
                <a:solidFill>
                  <a:srgbClr val="8FA2A4"/>
                </a:solidFill>
                <a:latin typeface="PT Sans"/>
              </a:rPr>
              <a:t>AMBIENTALE</a:t>
            </a:r>
            <a:endParaRPr lang="it-IT" b="1" dirty="0">
              <a:solidFill>
                <a:srgbClr val="8FA2A4"/>
              </a:solidFill>
              <a:latin typeface="PT Sans"/>
            </a:endParaRPr>
          </a:p>
        </p:txBody>
      </p:sp>
      <p:sp>
        <p:nvSpPr>
          <p:cNvPr id="5" name="Rettangolo 4"/>
          <p:cNvSpPr/>
          <p:nvPr/>
        </p:nvSpPr>
        <p:spPr>
          <a:xfrm>
            <a:off x="5076056" y="2173506"/>
            <a:ext cx="2078454" cy="369332"/>
          </a:xfrm>
          <a:prstGeom prst="rect">
            <a:avLst/>
          </a:prstGeom>
        </p:spPr>
        <p:txBody>
          <a:bodyPr wrap="none">
            <a:spAutoFit/>
          </a:bodyPr>
          <a:lstStyle/>
          <a:p>
            <a:r>
              <a:rPr lang="it-IT" b="1" dirty="0">
                <a:solidFill>
                  <a:srgbClr val="8FA2A4"/>
                </a:solidFill>
                <a:latin typeface="PT Sans"/>
              </a:rPr>
              <a:t>SOLO IL MEGLIO</a:t>
            </a:r>
            <a:endParaRPr lang="it-IT" b="1" i="0" dirty="0">
              <a:solidFill>
                <a:srgbClr val="8FA2A4"/>
              </a:solidFill>
              <a:effectLst/>
              <a:latin typeface="PT Sans"/>
            </a:endParaRPr>
          </a:p>
        </p:txBody>
      </p:sp>
      <p:sp>
        <p:nvSpPr>
          <p:cNvPr id="7" name="Rettangolo 6"/>
          <p:cNvSpPr/>
          <p:nvPr/>
        </p:nvSpPr>
        <p:spPr>
          <a:xfrm>
            <a:off x="1797578" y="1669450"/>
            <a:ext cx="3882922" cy="400110"/>
          </a:xfrm>
          <a:prstGeom prst="rect">
            <a:avLst/>
          </a:prstGeom>
        </p:spPr>
        <p:txBody>
          <a:bodyPr wrap="none">
            <a:spAutoFit/>
          </a:bodyPr>
          <a:lstStyle/>
          <a:p>
            <a:pPr algn="r"/>
            <a:r>
              <a:rPr lang="it-IT" sz="2000" b="1" dirty="0">
                <a:solidFill>
                  <a:srgbClr val="8FA2A4"/>
                </a:solidFill>
                <a:latin typeface="PT Sans"/>
              </a:rPr>
              <a:t>SIGILLIAMO LA FRESCHEZZA</a:t>
            </a:r>
            <a:endParaRPr lang="it-IT" sz="2000" b="1" i="0" dirty="0">
              <a:solidFill>
                <a:srgbClr val="8FA2A4"/>
              </a:solidFill>
              <a:effectLst/>
              <a:latin typeface="PT Sans"/>
            </a:endParaRPr>
          </a:p>
        </p:txBody>
      </p:sp>
      <p:sp>
        <p:nvSpPr>
          <p:cNvPr id="9" name="Rettangolo 8"/>
          <p:cNvSpPr/>
          <p:nvPr/>
        </p:nvSpPr>
        <p:spPr>
          <a:xfrm>
            <a:off x="3931455" y="4293096"/>
            <a:ext cx="4288353" cy="369332"/>
          </a:xfrm>
          <a:prstGeom prst="rect">
            <a:avLst/>
          </a:prstGeom>
        </p:spPr>
        <p:txBody>
          <a:bodyPr wrap="none">
            <a:spAutoFit/>
          </a:bodyPr>
          <a:lstStyle/>
          <a:p>
            <a:r>
              <a:rPr lang="it-IT" b="1" dirty="0">
                <a:solidFill>
                  <a:srgbClr val="8FA2A4"/>
                </a:solidFill>
                <a:latin typeface="PT Sans"/>
              </a:rPr>
              <a:t>UN IMPATTO AMBIENTALE POSITIVO</a:t>
            </a:r>
            <a:endParaRPr lang="it-IT" b="1" i="0" dirty="0">
              <a:solidFill>
                <a:srgbClr val="8FA2A4"/>
              </a:solidFill>
              <a:effectLst/>
              <a:latin typeface="PT Sans"/>
            </a:endParaRPr>
          </a:p>
        </p:txBody>
      </p:sp>
      <p:sp>
        <p:nvSpPr>
          <p:cNvPr id="10" name="Rettangolo 9"/>
          <p:cNvSpPr/>
          <p:nvPr/>
        </p:nvSpPr>
        <p:spPr>
          <a:xfrm>
            <a:off x="3533566" y="2885990"/>
            <a:ext cx="4469685" cy="400110"/>
          </a:xfrm>
          <a:prstGeom prst="rect">
            <a:avLst/>
          </a:prstGeom>
        </p:spPr>
        <p:txBody>
          <a:bodyPr wrap="none">
            <a:spAutoFit/>
          </a:bodyPr>
          <a:lstStyle/>
          <a:p>
            <a:pPr algn="r"/>
            <a:r>
              <a:rPr lang="it-IT" sz="2000" b="1" dirty="0">
                <a:solidFill>
                  <a:srgbClr val="8FA2A4"/>
                </a:solidFill>
                <a:latin typeface="PT Sans"/>
              </a:rPr>
              <a:t>CONTROLLI DI </a:t>
            </a:r>
            <a:r>
              <a:rPr lang="it-IT" sz="2000" b="1" dirty="0" smtClean="0">
                <a:solidFill>
                  <a:srgbClr val="8FA2A4"/>
                </a:solidFill>
                <a:latin typeface="PT Sans"/>
              </a:rPr>
              <a:t>QUALITÀ IN </a:t>
            </a:r>
            <a:r>
              <a:rPr lang="it-IT" sz="2000" b="1" dirty="0">
                <a:solidFill>
                  <a:srgbClr val="8FA2A4"/>
                </a:solidFill>
                <a:latin typeface="PT Sans"/>
              </a:rPr>
              <a:t>TUTTO</a:t>
            </a:r>
            <a:endParaRPr lang="it-IT" sz="2000" b="1" i="0" dirty="0">
              <a:solidFill>
                <a:srgbClr val="8FA2A4"/>
              </a:solidFill>
              <a:effectLst/>
              <a:latin typeface="PT Sans"/>
            </a:endParaRPr>
          </a:p>
        </p:txBody>
      </p:sp>
      <p:sp>
        <p:nvSpPr>
          <p:cNvPr id="11" name="Rettangolo 10"/>
          <p:cNvSpPr/>
          <p:nvPr/>
        </p:nvSpPr>
        <p:spPr>
          <a:xfrm>
            <a:off x="3541251" y="3685674"/>
            <a:ext cx="2676758" cy="369332"/>
          </a:xfrm>
          <a:prstGeom prst="rect">
            <a:avLst/>
          </a:prstGeom>
        </p:spPr>
        <p:txBody>
          <a:bodyPr wrap="none">
            <a:spAutoFit/>
          </a:bodyPr>
          <a:lstStyle/>
          <a:p>
            <a:r>
              <a:rPr lang="it-IT" b="1" dirty="0">
                <a:solidFill>
                  <a:srgbClr val="8FA2A4"/>
                </a:solidFill>
                <a:latin typeface="PT Sans"/>
              </a:rPr>
              <a:t>RICERCA E SVILUPPO</a:t>
            </a:r>
            <a:endParaRPr lang="it-IT" b="1" i="0" dirty="0">
              <a:solidFill>
                <a:srgbClr val="8FA2A4"/>
              </a:solidFill>
              <a:effectLst/>
              <a:latin typeface="PT Sans"/>
            </a:endParaRPr>
          </a:p>
        </p:txBody>
      </p:sp>
      <p:sp>
        <p:nvSpPr>
          <p:cNvPr id="13" name="Rettangolo 12"/>
          <p:cNvSpPr/>
          <p:nvPr/>
        </p:nvSpPr>
        <p:spPr>
          <a:xfrm>
            <a:off x="2411760" y="624622"/>
            <a:ext cx="4572000" cy="400110"/>
          </a:xfrm>
          <a:prstGeom prst="rect">
            <a:avLst/>
          </a:prstGeom>
        </p:spPr>
        <p:txBody>
          <a:bodyPr>
            <a:spAutoFit/>
          </a:bodyPr>
          <a:lstStyle/>
          <a:p>
            <a:r>
              <a:rPr lang="it-IT" sz="2000" b="1" dirty="0">
                <a:solidFill>
                  <a:srgbClr val="8FA2A4"/>
                </a:solidFill>
                <a:latin typeface="PT Sans"/>
              </a:rPr>
              <a:t>PASSIONE PER I </a:t>
            </a:r>
            <a:r>
              <a:rPr lang="it-IT" sz="2000" b="1" dirty="0" smtClean="0">
                <a:solidFill>
                  <a:srgbClr val="8FA2A4"/>
                </a:solidFill>
                <a:latin typeface="PT Sans"/>
              </a:rPr>
              <a:t>PRODOTTI</a:t>
            </a:r>
            <a:endParaRPr lang="it-IT" sz="2000" b="1" dirty="0">
              <a:solidFill>
                <a:srgbClr val="8FA2A4"/>
              </a:solidFill>
              <a:latin typeface="PT Sans"/>
            </a:endParaRPr>
          </a:p>
        </p:txBody>
      </p:sp>
      <p:sp>
        <p:nvSpPr>
          <p:cNvPr id="14" name="Rettangolo 13"/>
          <p:cNvSpPr/>
          <p:nvPr/>
        </p:nvSpPr>
        <p:spPr>
          <a:xfrm>
            <a:off x="1739646" y="4859341"/>
            <a:ext cx="3386376" cy="369332"/>
          </a:xfrm>
          <a:prstGeom prst="rect">
            <a:avLst/>
          </a:prstGeom>
        </p:spPr>
        <p:txBody>
          <a:bodyPr wrap="none">
            <a:spAutoFit/>
          </a:bodyPr>
          <a:lstStyle/>
          <a:p>
            <a:r>
              <a:rPr lang="it-IT" b="1" dirty="0">
                <a:solidFill>
                  <a:srgbClr val="8FA2A4"/>
                </a:solidFill>
                <a:latin typeface="PT Sans"/>
              </a:rPr>
              <a:t>PIANTAGIONI DI </a:t>
            </a:r>
            <a:r>
              <a:rPr lang="it-IT" b="1" dirty="0" smtClean="0">
                <a:solidFill>
                  <a:srgbClr val="8FA2A4"/>
                </a:solidFill>
                <a:latin typeface="PT Sans"/>
              </a:rPr>
              <a:t>PROPRIETÀ</a:t>
            </a:r>
            <a:endParaRPr lang="it-IT" b="1" i="0" dirty="0">
              <a:solidFill>
                <a:srgbClr val="8FA2A4"/>
              </a:solidFill>
              <a:effectLst/>
              <a:latin typeface="PT Sans"/>
            </a:endParaRPr>
          </a:p>
        </p:txBody>
      </p:sp>
      <p:sp>
        <p:nvSpPr>
          <p:cNvPr id="16" name="Rettangolo 15"/>
          <p:cNvSpPr/>
          <p:nvPr/>
        </p:nvSpPr>
        <p:spPr>
          <a:xfrm>
            <a:off x="1160866" y="5373216"/>
            <a:ext cx="8023287" cy="1323439"/>
          </a:xfrm>
          <a:prstGeom prst="rect">
            <a:avLst/>
          </a:prstGeom>
        </p:spPr>
        <p:txBody>
          <a:bodyPr wrap="none">
            <a:spAutoFit/>
          </a:bodyPr>
          <a:lstStyle/>
          <a:p>
            <a:r>
              <a:rPr lang="it-IT" sz="5400" b="1" dirty="0">
                <a:solidFill>
                  <a:schemeClr val="accent3">
                    <a:lumMod val="75000"/>
                  </a:schemeClr>
                </a:solidFill>
                <a:latin typeface="Arial"/>
              </a:rPr>
              <a:t>ALOE</a:t>
            </a:r>
            <a:r>
              <a:rPr lang="it-IT" sz="8000" b="1" dirty="0" smtClean="0">
                <a:solidFill>
                  <a:srgbClr val="90A3A5"/>
                </a:solidFill>
                <a:latin typeface="Arial"/>
              </a:rPr>
              <a:t> </a:t>
            </a:r>
            <a:r>
              <a:rPr lang="it-IT" sz="5400" b="1" dirty="0">
                <a:solidFill>
                  <a:schemeClr val="accent3">
                    <a:lumMod val="75000"/>
                  </a:schemeClr>
                </a:solidFill>
                <a:latin typeface="Arial"/>
              </a:rPr>
              <a:t>VERA FOREVER </a:t>
            </a:r>
          </a:p>
        </p:txBody>
      </p:sp>
      <p:sp>
        <p:nvSpPr>
          <p:cNvPr id="4" name="CasellaDiTesto 3"/>
          <p:cNvSpPr txBox="1"/>
          <p:nvPr/>
        </p:nvSpPr>
        <p:spPr>
          <a:xfrm>
            <a:off x="6156176" y="116632"/>
            <a:ext cx="2354875" cy="369332"/>
          </a:xfrm>
          <a:prstGeom prst="rect">
            <a:avLst/>
          </a:prstGeom>
          <a:noFill/>
        </p:spPr>
        <p:txBody>
          <a:bodyPr wrap="none" rtlCol="0">
            <a:spAutoFit/>
          </a:bodyPr>
          <a:lstStyle/>
          <a:p>
            <a:r>
              <a:rPr lang="it-IT" smtClean="0">
                <a:hlinkClick r:id="rId4"/>
              </a:rPr>
              <a:t>www.aloeveraonline.it</a:t>
            </a:r>
            <a:r>
              <a:rPr lang="it-IT" smtClean="0"/>
              <a:t> </a:t>
            </a:r>
            <a:endParaRPr lang="it-IT"/>
          </a:p>
        </p:txBody>
      </p:sp>
    </p:spTree>
    <p:extLst>
      <p:ext uri="{BB962C8B-B14F-4D97-AF65-F5344CB8AC3E}">
        <p14:creationId xmlns:p14="http://schemas.microsoft.com/office/powerpoint/2010/main" val="190359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3"/>
          <p:cNvSpPr>
            <a:spLocks/>
          </p:cNvSpPr>
          <p:nvPr/>
        </p:nvSpPr>
        <p:spPr bwMode="auto">
          <a:xfrm rot="5400000">
            <a:off x="-2943200" y="2943198"/>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3" name="Rettangolo 2"/>
          <p:cNvSpPr/>
          <p:nvPr/>
        </p:nvSpPr>
        <p:spPr>
          <a:xfrm>
            <a:off x="1043608" y="296537"/>
            <a:ext cx="6552730" cy="4524315"/>
          </a:xfrm>
          <a:prstGeom prst="rect">
            <a:avLst/>
          </a:prstGeom>
        </p:spPr>
        <p:txBody>
          <a:bodyPr wrap="square">
            <a:spAutoFit/>
          </a:bodyPr>
          <a:lstStyle/>
          <a:p>
            <a:r>
              <a:rPr lang="it-IT" sz="5400" b="1" dirty="0">
                <a:solidFill>
                  <a:srgbClr val="90A3A5"/>
                </a:solidFill>
                <a:latin typeface="Arial"/>
              </a:rPr>
              <a:t>ALOE VERA</a:t>
            </a:r>
          </a:p>
          <a:p>
            <a:r>
              <a:rPr lang="it-IT" dirty="0">
                <a:solidFill>
                  <a:srgbClr val="90A3A5"/>
                </a:solidFill>
                <a:latin typeface="PT Sans"/>
              </a:rPr>
              <a:t>L'Aloe Vera Forever viene coltivata presso le nostre piantagioni nella Repubblica Dominicana ed in Texas. </a:t>
            </a:r>
            <a:endParaRPr lang="it-IT" dirty="0" smtClean="0">
              <a:solidFill>
                <a:srgbClr val="90A3A5"/>
              </a:solidFill>
              <a:latin typeface="PT Sans"/>
            </a:endParaRPr>
          </a:p>
          <a:p>
            <a:endParaRPr lang="it-IT" dirty="0">
              <a:solidFill>
                <a:srgbClr val="90A3A5"/>
              </a:solidFill>
              <a:latin typeface="PT Sans"/>
            </a:endParaRPr>
          </a:p>
          <a:p>
            <a:r>
              <a:rPr lang="it-IT" dirty="0" smtClean="0">
                <a:solidFill>
                  <a:srgbClr val="90A3A5"/>
                </a:solidFill>
                <a:latin typeface="PT Sans"/>
              </a:rPr>
              <a:t>L'Aloe Forever </a:t>
            </a:r>
            <a:r>
              <a:rPr lang="it-IT" dirty="0">
                <a:solidFill>
                  <a:srgbClr val="90A3A5"/>
                </a:solidFill>
                <a:latin typeface="PT Sans"/>
              </a:rPr>
              <a:t>è cresciuta e coltivata attentamente per assicurare che la pianta sia della più elevata qualità possibile.</a:t>
            </a:r>
          </a:p>
          <a:p>
            <a:endParaRPr lang="it-IT" dirty="0" smtClean="0">
              <a:solidFill>
                <a:srgbClr val="90A3A5"/>
              </a:solidFill>
              <a:latin typeface="PT Sans"/>
            </a:endParaRPr>
          </a:p>
          <a:p>
            <a:r>
              <a:rPr lang="it-IT" dirty="0" smtClean="0">
                <a:solidFill>
                  <a:srgbClr val="90A3A5"/>
                </a:solidFill>
                <a:latin typeface="PT Sans"/>
              </a:rPr>
              <a:t>Spesso </a:t>
            </a:r>
            <a:r>
              <a:rPr lang="it-IT" dirty="0">
                <a:solidFill>
                  <a:srgbClr val="90A3A5"/>
                </a:solidFill>
                <a:latin typeface="PT Sans"/>
              </a:rPr>
              <a:t>si fa riferimento all'Aloe come al </a:t>
            </a:r>
            <a:r>
              <a:rPr lang="it-IT" dirty="0" smtClean="0">
                <a:solidFill>
                  <a:srgbClr val="90A3A5"/>
                </a:solidFill>
                <a:latin typeface="PT Sans"/>
              </a:rPr>
              <a:t>MIGLIOR DONO DELLA NATURA grazie </a:t>
            </a:r>
            <a:r>
              <a:rPr lang="it-IT" dirty="0">
                <a:solidFill>
                  <a:srgbClr val="90A3A5"/>
                </a:solidFill>
                <a:latin typeface="PT Sans"/>
              </a:rPr>
              <a:t>agli affermati benefici del gel racchiuso</a:t>
            </a:r>
          </a:p>
          <a:p>
            <a:r>
              <a:rPr lang="it-IT" dirty="0">
                <a:solidFill>
                  <a:srgbClr val="90A3A5"/>
                </a:solidFill>
                <a:latin typeface="PT Sans"/>
              </a:rPr>
              <a:t>all'interno della foglia della pianta. </a:t>
            </a:r>
            <a:endParaRPr lang="it-IT" dirty="0" smtClean="0">
              <a:solidFill>
                <a:srgbClr val="90A3A5"/>
              </a:solidFill>
              <a:latin typeface="PT Sans"/>
            </a:endParaRPr>
          </a:p>
          <a:p>
            <a:endParaRPr lang="it-IT" dirty="0">
              <a:solidFill>
                <a:srgbClr val="90A3A5"/>
              </a:solidFill>
              <a:latin typeface="PT Sans"/>
            </a:endParaRPr>
          </a:p>
          <a:p>
            <a:r>
              <a:rPr lang="it-IT" dirty="0" smtClean="0">
                <a:solidFill>
                  <a:srgbClr val="90A3A5"/>
                </a:solidFill>
                <a:latin typeface="PT Sans"/>
              </a:rPr>
              <a:t>Crescere </a:t>
            </a:r>
            <a:r>
              <a:rPr lang="it-IT" dirty="0">
                <a:solidFill>
                  <a:srgbClr val="90A3A5"/>
                </a:solidFill>
                <a:latin typeface="PT Sans"/>
              </a:rPr>
              <a:t>l'Aloe con cura e nel migliore clima e nelle migliori condizioni, </a:t>
            </a:r>
            <a:r>
              <a:rPr lang="it-IT" dirty="0" smtClean="0">
                <a:solidFill>
                  <a:srgbClr val="90A3A5"/>
                </a:solidFill>
                <a:latin typeface="PT Sans"/>
              </a:rPr>
              <a:t>è garanzia </a:t>
            </a:r>
            <a:r>
              <a:rPr lang="it-IT" dirty="0">
                <a:solidFill>
                  <a:srgbClr val="90A3A5"/>
                </a:solidFill>
                <a:latin typeface="PT Sans"/>
              </a:rPr>
              <a:t>che forniamo i migliori prodotti disponibili. </a:t>
            </a:r>
            <a:r>
              <a:rPr lang="it-IT" b="1" dirty="0">
                <a:solidFill>
                  <a:srgbClr val="90A3A5"/>
                </a:solidFill>
                <a:latin typeface="PT Sans"/>
              </a:rPr>
              <a:t>Dalla Pianta, al Prodotto, a Te!</a:t>
            </a:r>
            <a:endParaRPr lang="it-IT" b="1" dirty="0">
              <a:latin typeface="PT Sans"/>
            </a:endParaRPr>
          </a:p>
        </p:txBody>
      </p:sp>
      <p:pic>
        <p:nvPicPr>
          <p:cNvPr id="5" name="Immagin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pic>
        <p:nvPicPr>
          <p:cNvPr id="9" name="Immagine 8"/>
          <p:cNvPicPr/>
          <p:nvPr/>
        </p:nvPicPr>
        <p:blipFill>
          <a:blip r:embed="rId3">
            <a:extLst>
              <a:ext uri="{28A0092B-C50C-407E-A947-70E740481C1C}">
                <a14:useLocalDpi xmlns:a14="http://schemas.microsoft.com/office/drawing/2010/main" val="0"/>
              </a:ext>
            </a:extLst>
          </a:blip>
          <a:srcRect/>
          <a:stretch>
            <a:fillRect/>
          </a:stretch>
        </p:blipFill>
        <p:spPr bwMode="auto">
          <a:xfrm>
            <a:off x="971601" y="4941168"/>
            <a:ext cx="5184575" cy="1916833"/>
          </a:xfrm>
          <a:prstGeom prst="rect">
            <a:avLst/>
          </a:prstGeom>
          <a:ln>
            <a:noFill/>
          </a:ln>
          <a:effectLst>
            <a:softEdge rad="112500"/>
          </a:effectLst>
        </p:spPr>
      </p:pic>
    </p:spTree>
    <p:extLst>
      <p:ext uri="{BB962C8B-B14F-4D97-AF65-F5344CB8AC3E}">
        <p14:creationId xmlns:p14="http://schemas.microsoft.com/office/powerpoint/2010/main" val="4088164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d2w4vlsizebf02.cloudfront.net/a1Jd0000009VL9zEAG/1442352902751DR_2_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108" y="-11740"/>
            <a:ext cx="10598107" cy="686973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547665" y="404664"/>
            <a:ext cx="6552728" cy="1938992"/>
          </a:xfrm>
          <a:prstGeom prst="rect">
            <a:avLst/>
          </a:prstGeom>
        </p:spPr>
        <p:txBody>
          <a:bodyPr wrap="square">
            <a:spAutoFit/>
          </a:bodyPr>
          <a:lstStyle/>
          <a:p>
            <a:pPr algn="ctr"/>
            <a:r>
              <a:rPr lang="it-IT" sz="2400" b="1" dirty="0">
                <a:solidFill>
                  <a:schemeClr val="bg1"/>
                </a:solidFill>
                <a:latin typeface="PT Sans"/>
                <a:cs typeface="Arial" panose="020B0604020202020204" pitchFamily="34" charset="0"/>
              </a:rPr>
              <a:t>Una delle </a:t>
            </a:r>
            <a:r>
              <a:rPr lang="it-IT" sz="2400" b="1" dirty="0" smtClean="0">
                <a:solidFill>
                  <a:schemeClr val="bg1"/>
                </a:solidFill>
                <a:latin typeface="PT Sans"/>
                <a:cs typeface="Arial" panose="020B0604020202020204" pitchFamily="34" charset="0"/>
              </a:rPr>
              <a:t>PIÙ ANTICHE PIANTE ritrovate </a:t>
            </a:r>
            <a:r>
              <a:rPr lang="it-IT" sz="2400" b="1" dirty="0">
                <a:solidFill>
                  <a:schemeClr val="bg1"/>
                </a:solidFill>
                <a:latin typeface="PT Sans"/>
                <a:cs typeface="Arial" panose="020B0604020202020204" pitchFamily="34" charset="0"/>
              </a:rPr>
              <a:t>nella storia, la sua esistenza difatti, viene riportata su tavolette di argilla sumera già nel 2200 a.C. </a:t>
            </a:r>
            <a:endParaRPr lang="it-IT" sz="2400" b="1" dirty="0" smtClean="0">
              <a:solidFill>
                <a:schemeClr val="bg1"/>
              </a:solidFill>
              <a:latin typeface="PT Sans"/>
              <a:cs typeface="Arial" panose="020B0604020202020204" pitchFamily="34" charset="0"/>
            </a:endParaRPr>
          </a:p>
          <a:p>
            <a:pPr algn="ctr"/>
            <a:endParaRPr lang="it-IT" sz="2400" b="1" dirty="0">
              <a:solidFill>
                <a:schemeClr val="bg1"/>
              </a:solidFill>
              <a:latin typeface="PT Sans"/>
              <a:cs typeface="Arial" panose="020B0604020202020204" pitchFamily="34" charset="0"/>
            </a:endParaRPr>
          </a:p>
        </p:txBody>
      </p:sp>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spTree>
    <p:extLst>
      <p:ext uri="{BB962C8B-B14F-4D97-AF65-F5344CB8AC3E}">
        <p14:creationId xmlns:p14="http://schemas.microsoft.com/office/powerpoint/2010/main" val="1053674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pic>
        <p:nvPicPr>
          <p:cNvPr id="10" name="Immagine 9"/>
          <p:cNvPicPr/>
          <p:nvPr/>
        </p:nvPicPr>
        <p:blipFill>
          <a:blip r:embed="rId3">
            <a:extLst>
              <a:ext uri="{28A0092B-C50C-407E-A947-70E740481C1C}">
                <a14:useLocalDpi xmlns:a14="http://schemas.microsoft.com/office/drawing/2010/main" val="0"/>
              </a:ext>
            </a:extLst>
          </a:blip>
          <a:srcRect/>
          <a:stretch>
            <a:fillRect/>
          </a:stretch>
        </p:blipFill>
        <p:spPr bwMode="auto">
          <a:xfrm>
            <a:off x="957930" y="3229899"/>
            <a:ext cx="2592288" cy="3645023"/>
          </a:xfrm>
          <a:prstGeom prst="rect">
            <a:avLst/>
          </a:prstGeom>
          <a:noFill/>
          <a:ln>
            <a:noFill/>
          </a:ln>
        </p:spPr>
      </p:pic>
      <p:pic>
        <p:nvPicPr>
          <p:cNvPr id="12" name="Immagine 1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924944"/>
            <a:ext cx="2448272" cy="3949978"/>
          </a:xfrm>
          <a:prstGeom prst="rect">
            <a:avLst/>
          </a:prstGeom>
          <a:ln>
            <a:noFill/>
          </a:ln>
          <a:effectLst>
            <a:softEdge rad="112500"/>
          </a:effectLst>
        </p:spPr>
      </p:pic>
      <p:graphicFrame>
        <p:nvGraphicFramePr>
          <p:cNvPr id="2" name="Diagramma 1"/>
          <p:cNvGraphicFramePr/>
          <p:nvPr>
            <p:extLst>
              <p:ext uri="{D42A27DB-BD31-4B8C-83A1-F6EECF244321}">
                <p14:modId xmlns:p14="http://schemas.microsoft.com/office/powerpoint/2010/main" val="2346754761"/>
              </p:ext>
            </p:extLst>
          </p:nvPr>
        </p:nvGraphicFramePr>
        <p:xfrm>
          <a:off x="2843808" y="116632"/>
          <a:ext cx="4248472" cy="53972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70065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sp>
        <p:nvSpPr>
          <p:cNvPr id="3" name="Rettangolo 2"/>
          <p:cNvSpPr/>
          <p:nvPr/>
        </p:nvSpPr>
        <p:spPr>
          <a:xfrm>
            <a:off x="3563888" y="79684"/>
            <a:ext cx="3065776" cy="369332"/>
          </a:xfrm>
          <a:prstGeom prst="rect">
            <a:avLst/>
          </a:prstGeom>
        </p:spPr>
        <p:txBody>
          <a:bodyPr wrap="none">
            <a:spAutoFit/>
          </a:bodyPr>
          <a:lstStyle/>
          <a:p>
            <a:r>
              <a:rPr lang="it-IT" b="1" dirty="0" smtClean="0">
                <a:solidFill>
                  <a:srgbClr val="90A3A5"/>
                </a:solidFill>
                <a:latin typeface="Arial"/>
              </a:rPr>
              <a:t>LE NOSTRE PIANTAGIONI</a:t>
            </a:r>
            <a:endParaRPr lang="it-IT" dirty="0"/>
          </a:p>
        </p:txBody>
      </p:sp>
      <p:graphicFrame>
        <p:nvGraphicFramePr>
          <p:cNvPr id="4" name="Diagramma 3"/>
          <p:cNvGraphicFramePr/>
          <p:nvPr>
            <p:extLst>
              <p:ext uri="{D42A27DB-BD31-4B8C-83A1-F6EECF244321}">
                <p14:modId xmlns:p14="http://schemas.microsoft.com/office/powerpoint/2010/main" val="2206368314"/>
              </p:ext>
            </p:extLst>
          </p:nvPr>
        </p:nvGraphicFramePr>
        <p:xfrm>
          <a:off x="1115616" y="441792"/>
          <a:ext cx="7848872" cy="6146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019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http://d2w4vlsizebf02.cloudfront.net/a1HK0000004MUJVMA4/1439930958475DR_7_Ed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6462" y="2618011"/>
            <a:ext cx="6624736" cy="42399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sp>
        <p:nvSpPr>
          <p:cNvPr id="2" name="Rettangolo 1"/>
          <p:cNvSpPr/>
          <p:nvPr/>
        </p:nvSpPr>
        <p:spPr>
          <a:xfrm>
            <a:off x="1115616" y="116633"/>
            <a:ext cx="5472608" cy="2664295"/>
          </a:xfrm>
          <a:prstGeom prst="rect">
            <a:avLst/>
          </a:prstGeom>
        </p:spPr>
        <p:txBody>
          <a:bodyPr wrap="square">
            <a:spAutoFit/>
          </a:bodyPr>
          <a:lstStyle/>
          <a:p>
            <a:r>
              <a:rPr lang="it-IT" b="1" dirty="0">
                <a:solidFill>
                  <a:srgbClr val="8FA2A4"/>
                </a:solidFill>
                <a:latin typeface="Arial" panose="020B0604020202020204" pitchFamily="34" charset="0"/>
                <a:cs typeface="Arial" panose="020B0604020202020204" pitchFamily="34" charset="0"/>
              </a:rPr>
              <a:t>I COLTIVATORI LOCALI</a:t>
            </a:r>
          </a:p>
          <a:p>
            <a:r>
              <a:rPr lang="it-IT" dirty="0">
                <a:solidFill>
                  <a:srgbClr val="8FA2A4"/>
                </a:solidFill>
                <a:latin typeface="PT Sans"/>
              </a:rPr>
              <a:t>In Forever abbiamo applicato la cultura di un successo basato sull'impegno nel migliorare le vite delle persone che utilizzano i nostri prodotti e non abbiamo mai perso di </a:t>
            </a:r>
            <a:r>
              <a:rPr lang="it-IT" dirty="0" smtClean="0">
                <a:solidFill>
                  <a:srgbClr val="8FA2A4"/>
                </a:solidFill>
                <a:latin typeface="PT Sans"/>
              </a:rPr>
              <a:t>vista </a:t>
            </a:r>
            <a:r>
              <a:rPr lang="it-IT" dirty="0">
                <a:solidFill>
                  <a:srgbClr val="8FA2A4"/>
                </a:solidFill>
                <a:latin typeface="PT Sans"/>
              </a:rPr>
              <a:t>e mai lo faremo, coloro che ci aiutano a rendere tutto possibile. Assumiamo coltivatori del posto e offriamo loro condizioni di lavoro eccellenti. I loro posti di lavoro fissi e i loro stipendi sono l'invidia delle comunità </a:t>
            </a:r>
            <a:r>
              <a:rPr lang="it-IT" dirty="0" smtClean="0">
                <a:solidFill>
                  <a:srgbClr val="8FA2A4"/>
                </a:solidFill>
                <a:latin typeface="PT Sans"/>
              </a:rPr>
              <a:t>limitrofe.</a:t>
            </a:r>
            <a:endParaRPr lang="it-IT" b="0" i="0" dirty="0">
              <a:solidFill>
                <a:srgbClr val="8FA2A4"/>
              </a:solidFill>
              <a:effectLst/>
              <a:latin typeface="PT Sans"/>
            </a:endParaRPr>
          </a:p>
        </p:txBody>
      </p:sp>
    </p:spTree>
    <p:extLst>
      <p:ext uri="{BB962C8B-B14F-4D97-AF65-F5344CB8AC3E}">
        <p14:creationId xmlns:p14="http://schemas.microsoft.com/office/powerpoint/2010/main" val="3808707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graphicFrame>
        <p:nvGraphicFramePr>
          <p:cNvPr id="5" name="Diagramma 4"/>
          <p:cNvGraphicFramePr/>
          <p:nvPr>
            <p:extLst>
              <p:ext uri="{D42A27DB-BD31-4B8C-83A1-F6EECF244321}">
                <p14:modId xmlns:p14="http://schemas.microsoft.com/office/powerpoint/2010/main" val="2753102556"/>
              </p:ext>
            </p:extLst>
          </p:nvPr>
        </p:nvGraphicFramePr>
        <p:xfrm>
          <a:off x="1043608" y="-1"/>
          <a:ext cx="7704856" cy="6831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485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d2w4vlsizebf02.cloudfront.net/a1Jd0000009VLB7EAO/1442353313832DR_5_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58" y="3005974"/>
            <a:ext cx="8254341" cy="385202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sp>
        <p:nvSpPr>
          <p:cNvPr id="3" name="Rettangolo 2"/>
          <p:cNvSpPr/>
          <p:nvPr/>
        </p:nvSpPr>
        <p:spPr>
          <a:xfrm>
            <a:off x="1270003" y="13581"/>
            <a:ext cx="4572000" cy="2862322"/>
          </a:xfrm>
          <a:prstGeom prst="rect">
            <a:avLst/>
          </a:prstGeom>
        </p:spPr>
        <p:txBody>
          <a:bodyPr>
            <a:spAutoFit/>
          </a:bodyPr>
          <a:lstStyle/>
          <a:p>
            <a:r>
              <a:rPr lang="it-IT" b="1" dirty="0">
                <a:solidFill>
                  <a:srgbClr val="8FA2A4"/>
                </a:solidFill>
                <a:latin typeface="PT Sans"/>
              </a:rPr>
              <a:t>RACCOLTA A MANO</a:t>
            </a:r>
          </a:p>
          <a:p>
            <a:r>
              <a:rPr lang="it-IT" dirty="0">
                <a:solidFill>
                  <a:srgbClr val="8FA2A4"/>
                </a:solidFill>
                <a:latin typeface="PT Sans"/>
              </a:rPr>
              <a:t>Dalla semina alla raccolta, le nostre piante di Aloe vengono nutrite e cresciute con molta attenzione, la stessa che dedichiamo a ognuno dei nostri prodotti finali. I nostri agricoltori raccolgono l'Aloe a mano e la trattano con estrema cura. Le foglie vengono lavorate entro poche ore così da poter fornire il più fresco e puro gel di Aloe Vera, mantenendo integre le sue proprietà</a:t>
            </a:r>
            <a:endParaRPr lang="it-IT" b="0" i="0" dirty="0">
              <a:solidFill>
                <a:srgbClr val="8FA2A4"/>
              </a:solidFill>
              <a:effectLst/>
              <a:latin typeface="PT Sans"/>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196752"/>
            <a:ext cx="2718101" cy="2813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394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3"/>
          <p:cNvSpPr>
            <a:spLocks/>
          </p:cNvSpPr>
          <p:nvPr/>
        </p:nvSpPr>
        <p:spPr bwMode="auto">
          <a:xfrm rot="5400000">
            <a:off x="-2943201" y="2943199"/>
            <a:ext cx="6858000" cy="971601"/>
          </a:xfrm>
          <a:custGeom>
            <a:avLst/>
            <a:gdLst>
              <a:gd name="T0" fmla="*/ 0 w 6153"/>
              <a:gd name="T1" fmla="*/ 1042 h 1043"/>
              <a:gd name="T2" fmla="*/ 6152 w 6153"/>
              <a:gd name="T3" fmla="*/ 1042 h 1043"/>
              <a:gd name="T4" fmla="*/ 6152 w 6153"/>
              <a:gd name="T5" fmla="*/ 0 h 1043"/>
              <a:gd name="T6" fmla="*/ 0 w 6153"/>
              <a:gd name="T7" fmla="*/ 0 h 1043"/>
              <a:gd name="T8" fmla="*/ 0 w 6153"/>
              <a:gd name="T9" fmla="*/ 1042 h 1043"/>
            </a:gdLst>
            <a:ahLst/>
            <a:cxnLst>
              <a:cxn ang="0">
                <a:pos x="T0" y="T1"/>
              </a:cxn>
              <a:cxn ang="0">
                <a:pos x="T2" y="T3"/>
              </a:cxn>
              <a:cxn ang="0">
                <a:pos x="T4" y="T5"/>
              </a:cxn>
              <a:cxn ang="0">
                <a:pos x="T6" y="T7"/>
              </a:cxn>
              <a:cxn ang="0">
                <a:pos x="T8" y="T9"/>
              </a:cxn>
            </a:cxnLst>
            <a:rect l="0" t="0" r="r" b="b"/>
            <a:pathLst>
              <a:path w="6153" h="1043">
                <a:moveTo>
                  <a:pt x="0" y="1042"/>
                </a:moveTo>
                <a:lnTo>
                  <a:pt x="6152" y="1042"/>
                </a:lnTo>
                <a:lnTo>
                  <a:pt x="6152" y="0"/>
                </a:lnTo>
                <a:lnTo>
                  <a:pt x="0" y="0"/>
                </a:lnTo>
                <a:lnTo>
                  <a:pt x="0" y="1042"/>
                </a:lnTo>
                <a:close/>
              </a:path>
            </a:pathLst>
          </a:custGeom>
          <a:solidFill>
            <a:srgbClr val="676E1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 y="260648"/>
            <a:ext cx="807720" cy="548640"/>
          </a:xfrm>
          <a:prstGeom prst="rect">
            <a:avLst/>
          </a:prstGeom>
          <a:noFill/>
          <a:ln>
            <a:noFill/>
          </a:ln>
        </p:spPr>
      </p:pic>
      <p:graphicFrame>
        <p:nvGraphicFramePr>
          <p:cNvPr id="3" name="Diagramma 2"/>
          <p:cNvGraphicFramePr/>
          <p:nvPr>
            <p:extLst>
              <p:ext uri="{D42A27DB-BD31-4B8C-83A1-F6EECF244321}">
                <p14:modId xmlns:p14="http://schemas.microsoft.com/office/powerpoint/2010/main" val="2023873367"/>
              </p:ext>
            </p:extLst>
          </p:nvPr>
        </p:nvGraphicFramePr>
        <p:xfrm>
          <a:off x="1187624" y="1052736"/>
          <a:ext cx="7200800" cy="4514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sellaDiTesto 3"/>
          <p:cNvSpPr txBox="1"/>
          <p:nvPr/>
        </p:nvSpPr>
        <p:spPr>
          <a:xfrm>
            <a:off x="1187624" y="6453336"/>
            <a:ext cx="6270563" cy="369332"/>
          </a:xfrm>
          <a:prstGeom prst="rect">
            <a:avLst/>
          </a:prstGeom>
          <a:noFill/>
        </p:spPr>
        <p:txBody>
          <a:bodyPr wrap="none" rtlCol="0">
            <a:spAutoFit/>
          </a:bodyPr>
          <a:lstStyle/>
          <a:p>
            <a:r>
              <a:rPr lang="it-IT" dirty="0" smtClean="0"/>
              <a:t>Shop online della Forever Living Products: </a:t>
            </a:r>
            <a:r>
              <a:rPr lang="it-IT" dirty="0" smtClean="0">
                <a:hlinkClick r:id="rId8"/>
              </a:rPr>
              <a:t>www.aloeveraonline.it</a:t>
            </a:r>
            <a:r>
              <a:rPr lang="it-IT" dirty="0" smtClean="0"/>
              <a:t> </a:t>
            </a:r>
            <a:endParaRPr lang="it-IT" dirty="0"/>
          </a:p>
        </p:txBody>
      </p:sp>
    </p:spTree>
    <p:extLst>
      <p:ext uri="{BB962C8B-B14F-4D97-AF65-F5344CB8AC3E}">
        <p14:creationId xmlns:p14="http://schemas.microsoft.com/office/powerpoint/2010/main" val="23064862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Adiacent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141</TotalTime>
  <Words>1057</Words>
  <Application>Microsoft Office PowerPoint</Application>
  <PresentationFormat>Presentazione su schermo (4:3)</PresentationFormat>
  <Paragraphs>63</Paragraphs>
  <Slides>16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Arial</vt:lpstr>
      <vt:lpstr>Calibri</vt:lpstr>
      <vt:lpstr>Cambria</vt:lpstr>
      <vt:lpstr>HelveticaNeue-Bold</vt:lpstr>
      <vt:lpstr>inherit</vt:lpstr>
      <vt:lpstr>PT Sans</vt:lpstr>
      <vt:lpstr>Times New Roman</vt:lpstr>
      <vt:lpstr>Adiacente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Cristina Marson</dc:creator>
  <cp:lastModifiedBy>Martina Hahn</cp:lastModifiedBy>
  <cp:revision>33</cp:revision>
  <dcterms:created xsi:type="dcterms:W3CDTF">2015-11-17T16:42:20Z</dcterms:created>
  <dcterms:modified xsi:type="dcterms:W3CDTF">2018-04-13T09:24:43Z</dcterms:modified>
</cp:coreProperties>
</file>