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55"/>
  </p:notesMasterIdLst>
  <p:handoutMasterIdLst>
    <p:handoutMasterId r:id="rId56"/>
  </p:handoutMasterIdLst>
  <p:sldIdLst>
    <p:sldId id="392" r:id="rId2"/>
    <p:sldId id="385" r:id="rId3"/>
    <p:sldId id="359" r:id="rId4"/>
    <p:sldId id="372" r:id="rId5"/>
    <p:sldId id="422" r:id="rId6"/>
    <p:sldId id="420" r:id="rId7"/>
    <p:sldId id="423" r:id="rId8"/>
    <p:sldId id="424" r:id="rId9"/>
    <p:sldId id="453" r:id="rId10"/>
    <p:sldId id="426" r:id="rId11"/>
    <p:sldId id="427" r:id="rId12"/>
    <p:sldId id="367" r:id="rId13"/>
    <p:sldId id="428" r:id="rId14"/>
    <p:sldId id="460" r:id="rId15"/>
    <p:sldId id="380" r:id="rId16"/>
    <p:sldId id="452" r:id="rId17"/>
    <p:sldId id="430" r:id="rId18"/>
    <p:sldId id="431" r:id="rId19"/>
    <p:sldId id="432" r:id="rId20"/>
    <p:sldId id="433" r:id="rId21"/>
    <p:sldId id="461" r:id="rId22"/>
    <p:sldId id="456" r:id="rId23"/>
    <p:sldId id="462" r:id="rId24"/>
    <p:sldId id="463" r:id="rId25"/>
    <p:sldId id="438" r:id="rId26"/>
    <p:sldId id="439" r:id="rId27"/>
    <p:sldId id="382" r:id="rId28"/>
    <p:sldId id="440" r:id="rId29"/>
    <p:sldId id="464" r:id="rId30"/>
    <p:sldId id="451" r:id="rId31"/>
    <p:sldId id="441" r:id="rId32"/>
    <p:sldId id="442" r:id="rId33"/>
    <p:sldId id="443" r:id="rId34"/>
    <p:sldId id="444" r:id="rId35"/>
    <p:sldId id="445" r:id="rId36"/>
    <p:sldId id="296" r:id="rId37"/>
    <p:sldId id="446" r:id="rId38"/>
    <p:sldId id="447" r:id="rId39"/>
    <p:sldId id="448" r:id="rId40"/>
    <p:sldId id="360" r:id="rId41"/>
    <p:sldId id="361" r:id="rId42"/>
    <p:sldId id="362" r:id="rId43"/>
    <p:sldId id="363" r:id="rId44"/>
    <p:sldId id="364" r:id="rId45"/>
    <p:sldId id="365" r:id="rId46"/>
    <p:sldId id="324" r:id="rId47"/>
    <p:sldId id="325" r:id="rId48"/>
    <p:sldId id="450" r:id="rId49"/>
    <p:sldId id="449" r:id="rId50"/>
    <p:sldId id="307" r:id="rId51"/>
    <p:sldId id="349" r:id="rId52"/>
    <p:sldId id="308" r:id="rId53"/>
    <p:sldId id="390" r:id="rId54"/>
  </p:sldIdLst>
  <p:sldSz cx="9144000" cy="6858000" type="screen4x3"/>
  <p:notesSz cx="9747250" cy="685165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2000" b="1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720">
          <p15:clr>
            <a:srgbClr val="A4A3A4"/>
          </p15:clr>
        </p15:guide>
        <p15:guide id="2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8">
          <p15:clr>
            <a:srgbClr val="A4A3A4"/>
          </p15:clr>
        </p15:guide>
        <p15:guide id="2" pos="30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FF0000"/>
    <a:srgbClr val="FFCC00"/>
    <a:srgbClr val="FFFF00"/>
    <a:srgbClr val="00CC00"/>
    <a:srgbClr val="339933"/>
    <a:srgbClr val="E6E6E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-720"/>
        <p:guide pos="192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582" y="-78"/>
      </p:cViewPr>
      <p:guideLst>
        <p:guide orient="horz" pos="2158"/>
        <p:guide pos="30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50.xml"/><Relationship Id="rId3" Type="http://schemas.openxmlformats.org/officeDocument/2006/relationships/slide" Target="slides/slide20.xml"/><Relationship Id="rId7" Type="http://schemas.openxmlformats.org/officeDocument/2006/relationships/slide" Target="slides/slide33.xml"/><Relationship Id="rId12" Type="http://schemas.openxmlformats.org/officeDocument/2006/relationships/slide" Target="slides/slide43.xml"/><Relationship Id="rId2" Type="http://schemas.openxmlformats.org/officeDocument/2006/relationships/slide" Target="slides/slide19.xml"/><Relationship Id="rId1" Type="http://schemas.openxmlformats.org/officeDocument/2006/relationships/slide" Target="slides/slide17.xml"/><Relationship Id="rId6" Type="http://schemas.openxmlformats.org/officeDocument/2006/relationships/slide" Target="slides/slide28.xml"/><Relationship Id="rId11" Type="http://schemas.openxmlformats.org/officeDocument/2006/relationships/slide" Target="slides/slide41.xml"/><Relationship Id="rId5" Type="http://schemas.openxmlformats.org/officeDocument/2006/relationships/slide" Target="slides/slide23.xml"/><Relationship Id="rId15" Type="http://schemas.openxmlformats.org/officeDocument/2006/relationships/slide" Target="slides/slide52.xml"/><Relationship Id="rId10" Type="http://schemas.openxmlformats.org/officeDocument/2006/relationships/slide" Target="slides/slide40.xml"/><Relationship Id="rId4" Type="http://schemas.openxmlformats.org/officeDocument/2006/relationships/slide" Target="slides/slide21.xml"/><Relationship Id="rId9" Type="http://schemas.openxmlformats.org/officeDocument/2006/relationships/slide" Target="slides/slide37.xml"/><Relationship Id="rId14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2913" y="0"/>
            <a:ext cx="42243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0875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de-DE" altLang="it-IT"/>
              <a:t>Forever Living Products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2913" y="6508750"/>
            <a:ext cx="42243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37FAEEC3-316F-47E5-871A-E9718B9DFF98}" type="slidenum">
              <a:rPr lang="de-DE" altLang="it-IT"/>
              <a:pPr/>
              <a:t>‹N›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2913" y="0"/>
            <a:ext cx="42243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it-IT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0713" y="514350"/>
            <a:ext cx="3425825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Hier klicken, um Master-Textformat zu bearbeiten</a:t>
            </a:r>
          </a:p>
          <a:p>
            <a:pPr lvl="1"/>
            <a:r>
              <a:rPr lang="de-DE" altLang="it-IT" smtClean="0"/>
              <a:t>Zweite Ebene</a:t>
            </a:r>
          </a:p>
          <a:p>
            <a:pPr lvl="2"/>
            <a:r>
              <a:rPr lang="de-DE" altLang="it-IT" smtClean="0"/>
              <a:t>Dritte Ebene</a:t>
            </a:r>
          </a:p>
          <a:p>
            <a:pPr lvl="3"/>
            <a:r>
              <a:rPr lang="de-DE" altLang="it-IT" smtClean="0"/>
              <a:t>Vierte Ebene</a:t>
            </a:r>
          </a:p>
          <a:p>
            <a:pPr lvl="4"/>
            <a:r>
              <a:rPr lang="de-DE" altLang="it-IT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0875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2913" y="6508750"/>
            <a:ext cx="42243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721E98C7-DB0A-4347-9BFB-94BCB9937FBA}" type="slidenum">
              <a:rPr lang="de-DE" altLang="it-IT"/>
              <a:pPr/>
              <a:t>‹N›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3B11F-0670-4680-B668-64A87919EC7F}" type="slidenum">
              <a:rPr lang="de-DE" altLang="it-IT"/>
              <a:pPr/>
              <a:t>1</a:t>
            </a:fld>
            <a:endParaRPr lang="de-DE" altLang="it-IT"/>
          </a:p>
        </p:txBody>
      </p:sp>
      <p:sp>
        <p:nvSpPr>
          <p:cNvPr id="2385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it-IT"/>
              <a:t>Bitte klicken Sie mit der Maus, um die gesprochene Präsentation zu starten.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51990-FD5A-4AC4-97AC-DA824462455A}" type="slidenum">
              <a:rPr lang="de-DE" altLang="it-IT"/>
              <a:pPr/>
              <a:t>11</a:t>
            </a:fld>
            <a:endParaRPr lang="de-DE" altLang="it-IT"/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it-IT"/>
              <a:t>In den Hintergrund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A9C8C-E9D8-4852-A904-433F71087FB2}" type="slidenum">
              <a:rPr lang="de-DE" altLang="it-IT"/>
              <a:pPr/>
              <a:t>20</a:t>
            </a:fld>
            <a:endParaRPr lang="de-DE" altLang="it-IT"/>
          </a:p>
        </p:txBody>
      </p:sp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464A9-01A0-4009-A140-A779C4FFCD6E}" type="slidenum">
              <a:rPr lang="de-DE" altLang="it-IT"/>
              <a:pPr/>
              <a:t>21</a:t>
            </a:fld>
            <a:endParaRPr lang="de-DE" altLang="it-IT"/>
          </a:p>
        </p:txBody>
      </p:sp>
      <p:sp>
        <p:nvSpPr>
          <p:cNvPr id="330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2650" cy="2568575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84E58-982F-4031-A014-8933B29D09BA}" type="slidenum">
              <a:rPr lang="de-DE" altLang="it-IT"/>
              <a:pPr/>
              <a:t>22</a:t>
            </a:fld>
            <a:endParaRPr lang="de-DE" altLang="it-IT"/>
          </a:p>
        </p:txBody>
      </p:sp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2650" cy="2568575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22F6A-5187-4E38-80D2-5E796D6211BD}" type="slidenum">
              <a:rPr lang="de-DE" altLang="it-IT"/>
              <a:pPr/>
              <a:t>27</a:t>
            </a:fld>
            <a:endParaRPr lang="de-DE" altLang="it-IT"/>
          </a:p>
        </p:txBody>
      </p:sp>
      <p:sp>
        <p:nvSpPr>
          <p:cNvPr id="2242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4238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03122-0231-4D1B-ABE2-C3A56BA478F7}" type="slidenum">
              <a:rPr lang="de-DE" altLang="it-IT"/>
              <a:pPr/>
              <a:t>2</a:t>
            </a:fld>
            <a:endParaRPr lang="de-DE" altLang="it-IT"/>
          </a:p>
        </p:txBody>
      </p:sp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0713" y="514350"/>
            <a:ext cx="3425825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it-IT"/>
              <a:t>Bitte klicken Sie mit der Maus, um die gesprochene Präsentation zu starten.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AFA87-A120-4A62-9717-D12059E98092}" type="slidenum">
              <a:rPr lang="de-DE" altLang="it-IT"/>
              <a:pPr/>
              <a:t>3</a:t>
            </a:fld>
            <a:endParaRPr lang="de-DE" altLang="it-IT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it-IT"/>
              <a:t>Bitte klicken Sie mit der Maus, um die gesprochene Präsentation zu starten.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81301-AFCB-422C-9C63-C82EA7E56208}" type="slidenum">
              <a:rPr lang="de-DE" altLang="it-IT"/>
              <a:pPr/>
              <a:t>5</a:t>
            </a:fld>
            <a:endParaRPr lang="de-DE" altLang="it-IT"/>
          </a:p>
        </p:txBody>
      </p:sp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6009F-35F9-4FF2-8D5A-84556FA97FA9}" type="slidenum">
              <a:rPr lang="de-DE" altLang="it-IT"/>
              <a:pPr/>
              <a:t>6</a:t>
            </a:fld>
            <a:endParaRPr lang="de-DE" altLang="it-IT"/>
          </a:p>
        </p:txBody>
      </p:sp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6D1D8-E363-4979-9AAA-E7F9039AD89F}" type="slidenum">
              <a:rPr lang="de-DE" altLang="it-IT"/>
              <a:pPr/>
              <a:t>7</a:t>
            </a:fld>
            <a:endParaRPr lang="de-DE" altLang="it-IT"/>
          </a:p>
        </p:txBody>
      </p:sp>
      <p:sp>
        <p:nvSpPr>
          <p:cNvPr id="277506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B949F-25A5-4E1D-8F23-C0941CA1B0A2}" type="slidenum">
              <a:rPr lang="de-DE" altLang="it-IT"/>
              <a:pPr/>
              <a:t>8</a:t>
            </a:fld>
            <a:endParaRPr lang="de-DE" altLang="it-IT"/>
          </a:p>
        </p:txBody>
      </p:sp>
      <p:sp>
        <p:nvSpPr>
          <p:cNvPr id="279554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6711B-D35A-43C8-A8EF-B8ED7527C6F0}" type="slidenum">
              <a:rPr lang="de-DE" altLang="it-IT"/>
              <a:pPr/>
              <a:t>9</a:t>
            </a:fld>
            <a:endParaRPr lang="de-DE" altLang="it-IT"/>
          </a:p>
        </p:txBody>
      </p:sp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2650" cy="256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43B86-5788-4419-999B-36466BDA5209}" type="slidenum">
              <a:rPr lang="de-DE" altLang="it-IT"/>
              <a:pPr/>
              <a:t>10</a:t>
            </a:fld>
            <a:endParaRPr lang="de-DE" altLang="it-IT"/>
          </a:p>
        </p:txBody>
      </p:sp>
      <p:sp>
        <p:nvSpPr>
          <p:cNvPr id="285698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3162300" y="514350"/>
            <a:ext cx="3422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4375"/>
            <a:ext cx="7146925" cy="3082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87" name="Picture 43" descr="ecke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425"/>
            <a:ext cx="3779838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89" name="Picture 45" descr="pflanze01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1676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90" name="Picture 46" descr="logo-good0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91" name="Text Box 47"/>
          <p:cNvSpPr txBox="1">
            <a:spLocks noChangeArrowheads="1"/>
          </p:cNvSpPr>
          <p:nvPr userDrawn="1"/>
        </p:nvSpPr>
        <p:spPr bwMode="auto">
          <a:xfrm>
            <a:off x="0" y="0"/>
            <a:ext cx="290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0" lang="de-DE" altLang="it-IT" sz="700" b="0" baseline="30000">
                <a:effectLst/>
              </a:rPr>
              <a:t>©</a:t>
            </a:r>
            <a:r>
              <a:rPr kumimoji="0" lang="de-DE" altLang="it-IT" sz="700" b="0">
                <a:effectLst/>
              </a:rPr>
              <a:t> Florian Pabst und </a:t>
            </a:r>
            <a:r>
              <a:rPr kumimoji="0" lang="de-DE" altLang="it-IT" sz="700" b="0" baseline="30000">
                <a:effectLst/>
              </a:rPr>
              <a:t>©</a:t>
            </a:r>
            <a:r>
              <a:rPr kumimoji="0" lang="de-DE" altLang="it-IT" sz="700" b="0">
                <a:effectLst/>
              </a:rPr>
              <a:t> FLP-Europe Rolf Kipp, Biebesheim-Bensheim / Germany 2002</a:t>
            </a:r>
          </a:p>
        </p:txBody>
      </p:sp>
      <p:grpSp>
        <p:nvGrpSpPr>
          <p:cNvPr id="57395" name="Group 51"/>
          <p:cNvGrpSpPr>
            <a:grpSpLocks/>
          </p:cNvGrpSpPr>
          <p:nvPr userDrawn="1"/>
        </p:nvGrpSpPr>
        <p:grpSpPr bwMode="auto">
          <a:xfrm>
            <a:off x="228600" y="5334000"/>
            <a:ext cx="1600200" cy="1128713"/>
            <a:chOff x="144" y="3360"/>
            <a:chExt cx="1008" cy="711"/>
          </a:xfrm>
        </p:grpSpPr>
        <p:sp>
          <p:nvSpPr>
            <p:cNvPr id="57396" name="Text Box 52"/>
            <p:cNvSpPr txBox="1">
              <a:spLocks noChangeArrowheads="1"/>
            </p:cNvSpPr>
            <p:nvPr userDrawn="1"/>
          </p:nvSpPr>
          <p:spPr bwMode="auto">
            <a:xfrm>
              <a:off x="144" y="3360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de-DE" altLang="it-IT" sz="2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   L   P</a:t>
              </a:r>
              <a:endParaRPr lang="de-DE" altLang="it-IT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397" name="Text Box 53"/>
            <p:cNvSpPr txBox="1">
              <a:spLocks noChangeArrowheads="1"/>
            </p:cNvSpPr>
            <p:nvPr userDrawn="1"/>
          </p:nvSpPr>
          <p:spPr bwMode="auto">
            <a:xfrm>
              <a:off x="192" y="3744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de-DE" altLang="it-IT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Europe</a:t>
              </a:r>
            </a:p>
          </p:txBody>
        </p:sp>
      </p:grpSp>
    </p:spTree>
  </p:cSld>
  <p:clrMapOvr>
    <a:masterClrMapping/>
  </p:clrMapOvr>
  <p:transition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599213"/>
      </p:ext>
    </p:extLst>
  </p:cSld>
  <p:clrMapOvr>
    <a:masterClrMapping/>
  </p:clrMapOvr>
  <p:transition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695781"/>
      </p:ext>
    </p:extLst>
  </p:cSld>
  <p:clrMapOvr>
    <a:masterClrMapping/>
  </p:clrMapOvr>
  <p:transition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265511"/>
      </p:ext>
    </p:extLst>
  </p:cSld>
  <p:clrMapOvr>
    <a:masterClrMapping/>
  </p:clrMapOvr>
  <p:transition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20036"/>
      </p:ext>
    </p:extLst>
  </p:cSld>
  <p:clrMapOvr>
    <a:masterClrMapping/>
  </p:clrMapOvr>
  <p:transition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41594"/>
      </p:ext>
    </p:extLst>
  </p:cSld>
  <p:clrMapOvr>
    <a:masterClrMapping/>
  </p:clrMapOvr>
  <p:transition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23322"/>
      </p:ext>
    </p:extLst>
  </p:cSld>
  <p:clrMapOvr>
    <a:masterClrMapping/>
  </p:clrMapOvr>
  <p:transition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144171"/>
      </p:ext>
    </p:extLst>
  </p:cSld>
  <p:clrMapOvr>
    <a:masterClrMapping/>
  </p:clrMapOvr>
  <p:transition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76506"/>
      </p:ext>
    </p:extLst>
  </p:cSld>
  <p:clrMapOvr>
    <a:masterClrMapping/>
  </p:clrMapOvr>
  <p:transition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7309447"/>
      </p:ext>
    </p:extLst>
  </p:cSld>
  <p:clrMapOvr>
    <a:masterClrMapping/>
  </p:clrMapOvr>
  <p:transition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52554317"/>
      </p:ext>
    </p:extLst>
  </p:cSld>
  <p:clrMapOvr>
    <a:masterClrMapping/>
  </p:clrMapOvr>
  <p:transition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87" name="Picture 67" descr="ecke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425"/>
            <a:ext cx="3779838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89" name="Picture 69" descr="pflanze01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1676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90" name="Picture 70" descr="logo-good0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91" name="Text Box 71"/>
          <p:cNvSpPr txBox="1">
            <a:spLocks noChangeArrowheads="1"/>
          </p:cNvSpPr>
          <p:nvPr userDrawn="1"/>
        </p:nvSpPr>
        <p:spPr bwMode="auto">
          <a:xfrm>
            <a:off x="0" y="0"/>
            <a:ext cx="290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0" lang="de-DE" altLang="it-IT" sz="700" b="0" baseline="30000">
                <a:effectLst/>
              </a:rPr>
              <a:t>©</a:t>
            </a:r>
            <a:r>
              <a:rPr kumimoji="0" lang="de-DE" altLang="it-IT" sz="700" b="0">
                <a:effectLst/>
              </a:rPr>
              <a:t> Florian Pabst und </a:t>
            </a:r>
            <a:r>
              <a:rPr kumimoji="0" lang="de-DE" altLang="it-IT" sz="700" b="0" baseline="30000">
                <a:effectLst/>
              </a:rPr>
              <a:t>©</a:t>
            </a:r>
            <a:r>
              <a:rPr kumimoji="0" lang="de-DE" altLang="it-IT" sz="700" b="0">
                <a:effectLst/>
              </a:rPr>
              <a:t> FLP-Europe Rolf Kipp, Biebesheim-Bensheim / Germany 2002</a:t>
            </a:r>
          </a:p>
        </p:txBody>
      </p:sp>
      <p:grpSp>
        <p:nvGrpSpPr>
          <p:cNvPr id="56402" name="Group 82"/>
          <p:cNvGrpSpPr>
            <a:grpSpLocks/>
          </p:cNvGrpSpPr>
          <p:nvPr userDrawn="1"/>
        </p:nvGrpSpPr>
        <p:grpSpPr bwMode="auto">
          <a:xfrm>
            <a:off x="228600" y="5334000"/>
            <a:ext cx="1600200" cy="1128713"/>
            <a:chOff x="144" y="3360"/>
            <a:chExt cx="1008" cy="711"/>
          </a:xfrm>
        </p:grpSpPr>
        <p:sp>
          <p:nvSpPr>
            <p:cNvPr id="56403" name="Text Box 83"/>
            <p:cNvSpPr txBox="1">
              <a:spLocks noChangeArrowheads="1"/>
            </p:cNvSpPr>
            <p:nvPr userDrawn="1"/>
          </p:nvSpPr>
          <p:spPr bwMode="auto">
            <a:xfrm>
              <a:off x="144" y="3360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de-DE" altLang="it-IT" sz="2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   L   P</a:t>
              </a:r>
              <a:endParaRPr lang="de-DE" altLang="it-IT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404" name="Text Box 84"/>
            <p:cNvSpPr txBox="1">
              <a:spLocks noChangeArrowheads="1"/>
            </p:cNvSpPr>
            <p:nvPr userDrawn="1"/>
          </p:nvSpPr>
          <p:spPr bwMode="auto">
            <a:xfrm>
              <a:off x="192" y="3744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de-DE" altLang="it-IT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Europe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advTm="2000"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ojects\FLP\sucit\M04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07.wa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08.wav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09.wav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rojects\FLP\sucit\pf10.wav" TargetMode="External"/><Relationship Id="rId1" Type="http://schemas.openxmlformats.org/officeDocument/2006/relationships/audio" Target="file:///D:\projects\FLP\sucit\M01.WAV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1.WAV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1.WAV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11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4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file:///D:\projects\FLP\sucit\pf13.wav" TargetMode="External"/><Relationship Id="rId2" Type="http://schemas.openxmlformats.org/officeDocument/2006/relationships/audio" Target="file:///D:\projects\FLP\sucit\pf12.wav" TargetMode="External"/><Relationship Id="rId1" Type="http://schemas.openxmlformats.org/officeDocument/2006/relationships/audio" Target="file:///D:\projects\FLP\sucit\M02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3.WAV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14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15.wav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16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17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rojects\FLP\sucit\pf18.wav" TargetMode="External"/><Relationship Id="rId1" Type="http://schemas.openxmlformats.org/officeDocument/2006/relationships/audio" Target="file:///D:\projects\FLP\sucit\M01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19.wav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ojects\FLP\sucit\pf20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21.wav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8.jpe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4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ojects\FLP\sucit\pf01.wav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22.wav" TargetMode="Externa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23.wa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24.wa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25.wa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rojects\FLP\sucit\UTOPIA_WINDOWS_STARTEN.WAV" TargetMode="External"/><Relationship Id="rId1" Type="http://schemas.openxmlformats.org/officeDocument/2006/relationships/audio" Target="file:///D:\projects\FLP\sucit\pf26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27.wa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4.WA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rojects\FLP\sucit\M01.WAV" TargetMode="External"/><Relationship Id="rId1" Type="http://schemas.openxmlformats.org/officeDocument/2006/relationships/audio" Target="file:///D:\projects\FLP\sucit\pf28.wav" TargetMode="Externa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ojects\FLP\sucit\pf29.wav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0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02.wa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1.wa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2.wav" TargetMode="Externa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3.wav" TargetMode="Externa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4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5.wav" TargetMode="Externa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6.wav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audio" Target="file:///D:\projects\FLP\sucit\pf37.wav" TargetMode="Externa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ojects\FLP\sucit\pf38.wa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39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03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video%20e%20presentazioni\presentazione%20Rolf%20Kipp\Storia%20di%20sucesso\pf40.wav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video%20e%20presentazioni\presentazione%20Rolf%20Kipp\Storia%20di%20sucesso\pf41.wav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43.wav" TargetMode="Externa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M01.WAV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projects\FLP\sucit\pf04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rojects\FLP\sucit\pf05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rojects\FLP\sucit\pf06.wav" TargetMode="External"/><Relationship Id="rId1" Type="http://schemas.openxmlformats.org/officeDocument/2006/relationships/audio" Target="file:///D:\projects\FLP\sucit\M04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projects\FLP\sucit\pf05.wav" TargetMode="External"/><Relationship Id="rId1" Type="http://schemas.openxmlformats.org/officeDocument/2006/relationships/audio" Target="file:///E:\joe\buiit.pps\pf04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7" name="M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781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8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152400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it-IT" sz="100">
                <a:solidFill>
                  <a:schemeClr val="bg1"/>
                </a:solidFill>
              </a:rPr>
              <a:t>Start Lautsprecher</a:t>
            </a:r>
          </a:p>
        </p:txBody>
      </p:sp>
      <p:pic>
        <p:nvPicPr>
          <p:cNvPr id="237579" name="Picture 11" descr="flp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4724400" y="228600"/>
            <a:ext cx="4191000" cy="858838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6E6E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Mettete adesso in funzione le casse acustiche del Vostro computer</a:t>
            </a:r>
            <a:r>
              <a:rPr lang="de-DE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</a:p>
        </p:txBody>
      </p:sp>
      <p:pic>
        <p:nvPicPr>
          <p:cNvPr id="237581" name="Picture 13" descr="logo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4767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7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577"/>
                </p:tgtEl>
              </p:cMediaNode>
            </p:audio>
          </p:childTnLst>
        </p:cTn>
      </p:par>
    </p:tnLst>
    <p:bldLst>
      <p:bldP spid="23758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524000" y="188913"/>
            <a:ext cx="6934200" cy="1447800"/>
          </a:xfrm>
          <a:gradFill rotWithShape="1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2" dir="t"/>
          </a:scene3d>
          <a:sp3d extrusionH="227000" prstMaterial="legacyPlastic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08000" rIns="0" bIns="0" numCol="1" anchor="ctr" anchorCtr="1" compatLnSpc="1">
            <a:prstTxWarp prst="textNoShape">
              <a:avLst/>
            </a:prstTxWarp>
            <a:flatTx/>
          </a:bodyPr>
          <a:lstStyle/>
          <a:p>
            <a:pPr algn="ctr" defTabSz="766763">
              <a:lnSpc>
                <a:spcPct val="60000"/>
              </a:lnSpc>
            </a:pPr>
            <a:r>
              <a:rPr lang="de-DE" altLang="it-IT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de-DE" altLang="it-IT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Salute</a:t>
            </a:r>
            <a:r>
              <a:rPr lang="de-DE" altLang="it-IT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de-DE" altLang="it-IT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de-DE" altLang="it-IT" sz="3200" b="1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de-DE" altLang="it-IT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de-DE" altLang="it-IT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Alimentazione</a:t>
            </a:r>
            <a:endParaRPr lang="de-DE" altLang="it-IT" sz="5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4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514600" y="5084763"/>
            <a:ext cx="6484938" cy="1557337"/>
          </a:xfrm>
          <a:gradFill rotWithShape="1">
            <a:gsLst>
              <a:gs pos="0">
                <a:srgbClr val="E6E6E6"/>
              </a:gs>
              <a:gs pos="50000">
                <a:schemeClr val="bg1"/>
              </a:gs>
              <a:gs pos="100000">
                <a:srgbClr val="E6E6E6"/>
              </a:gs>
            </a:gsLst>
            <a:lin ang="5400000" scaled="1"/>
          </a:gradFill>
          <a:ln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flatTx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it-IT" sz="240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de-DE" altLang="it-IT" sz="2400">
                <a:solidFill>
                  <a:srgbClr val="E6E6E6"/>
                </a:solidFill>
                <a:effectLst/>
                <a:latin typeface="Arial Black" panose="020B0A04020102020204" pitchFamily="34" charset="0"/>
              </a:rPr>
              <a:t>...la</a:t>
            </a:r>
            <a:r>
              <a:rPr lang="de-DE" altLang="it-IT" sz="2400" b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it-IT" sz="4000" b="1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cosa più importante</a:t>
            </a:r>
            <a:r>
              <a:rPr lang="de-DE" altLang="it-IT" sz="5400" b="1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de-DE" altLang="it-IT" sz="2400">
                <a:solidFill>
                  <a:srgbClr val="E6E6E6"/>
                </a:solidFill>
                <a:effectLst/>
                <a:latin typeface="Arial Black" panose="020B0A04020102020204" pitchFamily="34" charset="0"/>
              </a:rPr>
              <a:t>nella nostra vita !</a:t>
            </a:r>
          </a:p>
        </p:txBody>
      </p:sp>
      <p:pic>
        <p:nvPicPr>
          <p:cNvPr id="284676" name="Picture 4" descr="Happyalteleute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225901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7" name="Picture 5" descr="happykinder"/>
          <p:cNvPicPr>
            <a:picLocks noChangeAspect="1" noChangeArrowheads="1"/>
          </p:cNvPicPr>
          <p:nvPr/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-2591" b="6061"/>
          <a:stretch>
            <a:fillRect/>
          </a:stretch>
        </p:blipFill>
        <p:spPr bwMode="auto">
          <a:xfrm>
            <a:off x="3851275" y="1773238"/>
            <a:ext cx="251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8" name="Picture 6" descr="Großfamilie"/>
          <p:cNvPicPr>
            <a:picLocks noChangeAspect="1" noChangeArrowheads="1"/>
          </p:cNvPicPr>
          <p:nvPr/>
        </p:nvPicPr>
        <p:blipFill>
          <a:blip r:embed="rId6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2517775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81" name="pf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4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4681"/>
                </p:tgtEl>
              </p:cMediaNode>
            </p:audio>
          </p:childTnLst>
        </p:cTn>
      </p:par>
    </p:tnLst>
    <p:bldLst>
      <p:bldP spid="284674" grpId="0" animBg="1" autoUpdateAnimBg="0"/>
      <p:bldP spid="28467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12850" y="188913"/>
            <a:ext cx="7751763" cy="914400"/>
          </a:xfrm>
          <a:gradFill rotWithShape="1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it-IT" altLang="it-IT" sz="4000">
                <a:solidFill>
                  <a:srgbClr val="00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La salute e la vitalità</a:t>
            </a:r>
            <a:r>
              <a:rPr lang="de-DE" altLang="it-IT" sz="360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429000" y="1600200"/>
            <a:ext cx="3124200" cy="9906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chemeClr val="bg1"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it-IT" altLang="it-IT" sz="660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Però</a:t>
            </a:r>
            <a:r>
              <a:rPr kumimoji="0" lang="de-DE" altLang="it-IT" sz="660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2286000" y="3124200"/>
            <a:ext cx="5715000" cy="204152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100000"/>
              </a:lnSpc>
            </a:pPr>
            <a:r>
              <a:rPr lang="it-IT" altLang="it-IT" sz="3200">
                <a:solidFill>
                  <a:srgbClr val="000000"/>
                </a:solidFill>
                <a:effectLst/>
              </a:rPr>
              <a:t>Le nostre abitudini e le condizioni di vita sono cambiate drasticamente negli ultimi decenni</a:t>
            </a:r>
            <a:endParaRPr lang="de-DE" altLang="it-IT" sz="3200">
              <a:solidFill>
                <a:schemeClr val="bg2"/>
              </a:solidFill>
              <a:effectLst/>
            </a:endParaRPr>
          </a:p>
        </p:txBody>
      </p:sp>
      <p:pic>
        <p:nvPicPr>
          <p:cNvPr id="286726" name="pf0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86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26"/>
                </p:tgtEl>
              </p:cMediaNode>
            </p:audio>
          </p:childTnLst>
        </p:cTn>
      </p:par>
    </p:tnLst>
    <p:bldLst>
      <p:bldP spid="286722" grpId="0" animBg="1" autoUpdateAnimBg="0"/>
      <p:bldP spid="286723" grpId="0" animBg="1" autoUpdateAnimBg="0"/>
      <p:bldP spid="28672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096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800">
                <a:solidFill>
                  <a:schemeClr val="bg1"/>
                </a:solidFill>
                <a:latin typeface="Arial" panose="020B0604020202020204" pitchFamily="34" charset="0"/>
              </a:rPr>
              <a:t>Titelblatt Stern BSE Rinderwahn</a:t>
            </a:r>
          </a:p>
        </p:txBody>
      </p:sp>
      <p:pic>
        <p:nvPicPr>
          <p:cNvPr id="204804" name="Picture 4" descr="Titel Stern Rinderwahn BSE 301100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02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f0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0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438400" y="0"/>
            <a:ext cx="6477000" cy="53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16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Paragone dei valori nutrizionali di frutta e verdura ottenuti in studi di laboratorio sugli alimenti del 1985 e del 1996</a:t>
            </a:r>
            <a:r>
              <a:rPr lang="de-DE" altLang="it-IT" sz="16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88887" name="Group 119"/>
          <p:cNvGraphicFramePr>
            <a:graphicFrameLocks noGrp="1"/>
          </p:cNvGraphicFramePr>
          <p:nvPr/>
        </p:nvGraphicFramePr>
        <p:xfrm>
          <a:off x="2514600" y="609600"/>
          <a:ext cx="6477000" cy="5416296"/>
        </p:xfrm>
        <a:graphic>
          <a:graphicData uri="http://schemas.openxmlformats.org/drawingml/2006/table">
            <a:tbl>
              <a:tblPr/>
              <a:tblGrid>
                <a:gridCol w="1641475">
                  <a:extLst>
                    <a:ext uri="{9D8B030D-6E8A-4147-A177-3AD203B41FA5}">
                      <a16:colId xmlns:a16="http://schemas.microsoft.com/office/drawing/2014/main" val="3283410086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417340827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354998738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3277480536"/>
                    </a:ext>
                  </a:extLst>
                </a:gridCol>
                <a:gridCol w="1468437">
                  <a:extLst>
                    <a:ext uri="{9D8B030D-6E8A-4147-A177-3AD203B41FA5}">
                      <a16:colId xmlns:a16="http://schemas.microsoft.com/office/drawing/2014/main" val="2965303530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Minerali e Vitamine per ogni 100 gr di alimento</a:t>
                      </a: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le sostanze nutrizionali controllate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il risultato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nel 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il risultato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nel 1996</a:t>
                      </a: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de-DE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la differenza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040426"/>
                  </a:ext>
                </a:extLst>
              </a:tr>
              <a:tr h="546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broccoli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acido folico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magnesio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68 %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52 %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25 %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4853929"/>
                  </a:ext>
                </a:extLst>
              </a:tr>
              <a:tr h="698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fagioli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acido folico magnesio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vitamina B6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38 %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12 %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15 %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61 %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3932068"/>
                  </a:ext>
                </a:extLst>
              </a:tr>
              <a:tr h="387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patate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magnesio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70 %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33 %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8125187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carote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magnesio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17 %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57 %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9823381"/>
                  </a:ext>
                </a:extLst>
              </a:tr>
              <a:tr h="373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spinaci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magnesio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vitamina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68 %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58 %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8983398"/>
                  </a:ext>
                </a:extLst>
              </a:tr>
              <a:tr h="231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vitamina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80 %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6941330"/>
                  </a:ext>
                </a:extLst>
              </a:tr>
              <a:tr h="881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banane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acido folico magnesio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vitamina B6 potassio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12 %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84 %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13 %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92 %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24 %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3597940"/>
                  </a:ext>
                </a:extLst>
              </a:tr>
              <a:tr h="4175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fragole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vitamina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14 %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meno il  67 %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3918664"/>
                  </a:ext>
                </a:extLst>
              </a:tr>
            </a:tbl>
          </a:graphicData>
        </a:graphic>
      </p:graphicFrame>
      <p:sp>
        <p:nvSpPr>
          <p:cNvPr id="288833" name="Text Box 65"/>
          <p:cNvSpPr txBox="1">
            <a:spLocks noChangeArrowheads="1"/>
          </p:cNvSpPr>
          <p:nvPr/>
        </p:nvSpPr>
        <p:spPr bwMode="auto">
          <a:xfrm>
            <a:off x="2667000" y="6127750"/>
            <a:ext cx="6019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altLang="it-IT" sz="13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 motivo: i terreni impoveriti, </a:t>
            </a:r>
            <a:r>
              <a:rPr lang="it-IT" altLang="it-IT" sz="13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l’inquinamento</a:t>
            </a:r>
            <a:r>
              <a:rPr lang="de-DE" altLang="it-IT" sz="13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atmosferico, la crescita troppo veloce, il lungo </a:t>
            </a:r>
            <a:r>
              <a:rPr lang="it-IT" altLang="it-IT" sz="13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immagazzinamento</a:t>
            </a:r>
            <a:r>
              <a:rPr lang="de-DE" altLang="it-IT" sz="13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de-DE" altLang="it-IT" sz="1000" b="0">
                <a:solidFill>
                  <a:schemeClr val="bg2"/>
                </a:solidFill>
                <a:effectLst/>
              </a:rPr>
              <a:t>Fonte: 1985: Gruppo Industriale Farmaceutico Geygi (Svizzera), 1986: laboratorio degli alimenti Karlsruhe/casa di cura Oberthal </a:t>
            </a:r>
          </a:p>
        </p:txBody>
      </p:sp>
      <p:graphicFrame>
        <p:nvGraphicFramePr>
          <p:cNvPr id="288879" name="Group 111"/>
          <p:cNvGraphicFramePr>
            <a:graphicFrameLocks noGrp="1"/>
          </p:cNvGraphicFramePr>
          <p:nvPr/>
        </p:nvGraphicFramePr>
        <p:xfrm>
          <a:off x="304800" y="1484313"/>
          <a:ext cx="8839200" cy="1525588"/>
        </p:xfrm>
        <a:graphic>
          <a:graphicData uri="http://schemas.openxmlformats.org/drawingml/2006/table">
            <a:tbl>
              <a:tblPr/>
              <a:tblGrid>
                <a:gridCol w="2220913">
                  <a:extLst>
                    <a:ext uri="{9D8B030D-6E8A-4147-A177-3AD203B41FA5}">
                      <a16:colId xmlns:a16="http://schemas.microsoft.com/office/drawing/2014/main" val="3595359889"/>
                    </a:ext>
                  </a:extLst>
                </a:gridCol>
                <a:gridCol w="2046287">
                  <a:extLst>
                    <a:ext uri="{9D8B030D-6E8A-4147-A177-3AD203B41FA5}">
                      <a16:colId xmlns:a16="http://schemas.microsoft.com/office/drawing/2014/main" val="1052871349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158394729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12430374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86118123"/>
                    </a:ext>
                  </a:extLst>
                </a:gridCol>
              </a:tblGrid>
              <a:tr h="152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magnesio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meno il  70 %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meno il  33 %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4572831"/>
                  </a:ext>
                </a:extLst>
              </a:tr>
            </a:tbl>
          </a:graphicData>
        </a:graphic>
      </p:graphicFrame>
      <p:graphicFrame>
        <p:nvGraphicFramePr>
          <p:cNvPr id="288848" name="Group 80"/>
          <p:cNvGraphicFramePr>
            <a:graphicFrameLocks noGrp="1"/>
          </p:cNvGraphicFramePr>
          <p:nvPr/>
        </p:nvGraphicFramePr>
        <p:xfrm>
          <a:off x="304800" y="3276600"/>
          <a:ext cx="8839200" cy="1066800"/>
        </p:xfrm>
        <a:graphic>
          <a:graphicData uri="http://schemas.openxmlformats.org/drawingml/2006/table">
            <a:tbl>
              <a:tblPr/>
              <a:tblGrid>
                <a:gridCol w="2220913">
                  <a:extLst>
                    <a:ext uri="{9D8B030D-6E8A-4147-A177-3AD203B41FA5}">
                      <a16:colId xmlns:a16="http://schemas.microsoft.com/office/drawing/2014/main" val="1061932775"/>
                    </a:ext>
                  </a:extLst>
                </a:gridCol>
                <a:gridCol w="2046287">
                  <a:extLst>
                    <a:ext uri="{9D8B030D-6E8A-4147-A177-3AD203B41FA5}">
                      <a16:colId xmlns:a16="http://schemas.microsoft.com/office/drawing/2014/main" val="233418257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385530466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6405966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795885400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vitamina 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meno il  80 %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6E6E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6723688"/>
                  </a:ext>
                </a:extLst>
              </a:tr>
            </a:tbl>
          </a:graphicData>
        </a:graphic>
      </p:graphicFrame>
      <p:pic>
        <p:nvPicPr>
          <p:cNvPr id="288863" name="M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864" name="pf1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88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88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8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8864"/>
                </p:tgtEl>
              </p:cMediaNode>
            </p:audio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8863"/>
                </p:tgtEl>
              </p:cMediaNode>
            </p:audio>
          </p:childTnLst>
        </p:cTn>
      </p:par>
    </p:tnLst>
    <p:bldLst>
      <p:bldP spid="2888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>
            <p:ph type="title"/>
          </p:nvPr>
        </p:nvSpPr>
        <p:spPr bwMode="auto">
          <a:xfrm flipV="1">
            <a:off x="0" y="0"/>
            <a:ext cx="76200" cy="7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  <a:latin typeface="Arial" panose="020B0604020202020204" pitchFamily="34" charset="0"/>
              </a:rPr>
              <a:t>Dicke Kinder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2819400" y="5365750"/>
            <a:ext cx="60198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alt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Il 25 % dei bambini soffrono di obesità</a:t>
            </a:r>
            <a:r>
              <a:rPr lang="de-DE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 algn="r">
              <a:lnSpc>
                <a:spcPct val="120000"/>
              </a:lnSpc>
            </a:pPr>
            <a:r>
              <a:rPr lang="de-DE" altLang="it-IT" sz="1000" i="1">
                <a:solidFill>
                  <a:schemeClr val="bg2"/>
                </a:solidFill>
                <a:effectLst/>
              </a:rPr>
              <a:t>Sorgente: Focus, Nr. 18, 29/4/00</a:t>
            </a:r>
            <a:r>
              <a:rPr lang="de-DE" altLang="it-IT" sz="1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28708" name="Picture 4" descr="BerichtFocusdickeshaenschen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1466" r="1241"/>
          <a:stretch>
            <a:fillRect/>
          </a:stretch>
        </p:blipFill>
        <p:spPr bwMode="auto">
          <a:xfrm>
            <a:off x="2895600" y="152400"/>
            <a:ext cx="4648200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2403475" y="1125538"/>
            <a:ext cx="6056313" cy="3582987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de-DE" altLang="it-IT" sz="1600">
                <a:effectLst/>
              </a:rPr>
              <a:t>Manfred James Mueller, professore di “alimentazione umana e scienze alimentari” alla Università di Kiel, </a:t>
            </a:r>
            <a:r>
              <a:rPr lang="it-IT" altLang="it-IT" sz="1600">
                <a:effectLst/>
              </a:rPr>
              <a:t>rilevò che la percentuale di grasso corporeo nei bambini è salito del 60% dal 1975 e che solo per un terzo l’aumento di peso è imputabile alla costituzione</a:t>
            </a:r>
            <a:r>
              <a:rPr lang="de-DE" altLang="it-IT" sz="1600">
                <a:effectLst/>
              </a:rPr>
              <a:t> .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de-DE" altLang="it-IT" sz="1600">
                <a:effectLst/>
              </a:rPr>
              <a:t>Il resto del grasso in eccesso è dato dalla alimentazione eccedente.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it-IT" altLang="it-IT" sz="1600">
                <a:effectLst/>
              </a:rPr>
              <a:t>Troppe patatine e hamburger davanti al computer e alla televisione sono responsabili del grasso in eccesso</a:t>
            </a:r>
            <a:r>
              <a:rPr lang="de-DE" altLang="it-IT" sz="1600">
                <a:effectLst/>
              </a:rPr>
              <a:t>. Spesso il grasso in più viene visto come un indice di buona salute, ma può avere conseguenze fatali, l’80% dei bambini sono obesi anche in età adulta e corrono un alto rischio di ammalarsi di malattie cardiovascolari.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it-IT" altLang="it-IT" sz="1600">
                <a:effectLst/>
              </a:rPr>
              <a:t>Alcuni Istituti di Assicurazione privati stanno già verificando se far pagare premi aggiuntivi per assicurare bambini in soprappeso</a:t>
            </a:r>
            <a:r>
              <a:rPr lang="de-DE" altLang="it-IT" sz="1600">
                <a:effectLst/>
              </a:rPr>
              <a:t>.</a:t>
            </a:r>
          </a:p>
        </p:txBody>
      </p:sp>
      <p:pic>
        <p:nvPicPr>
          <p:cNvPr id="328710" name="M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8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710"/>
                </p:tgtEl>
              </p:cMediaNode>
            </p:audio>
          </p:childTnLst>
        </p:cTn>
      </p:par>
    </p:tnLst>
    <p:bldLst>
      <p:bldP spid="328707" grpId="0" autoUpdateAnimBg="0"/>
      <p:bldP spid="32870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3048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800">
                <a:solidFill>
                  <a:schemeClr val="bg1"/>
                </a:solidFill>
                <a:latin typeface="Arial" panose="020B0604020202020204" pitchFamily="34" charset="0"/>
              </a:rPr>
              <a:t>Titelbild Stern Arztkosten</a:t>
            </a:r>
          </a:p>
        </p:txBody>
      </p:sp>
      <p:pic>
        <p:nvPicPr>
          <p:cNvPr id="219139" name="Picture 3" descr="Sterntitel Arztkosten13120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88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352800" y="6096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2400">
                <a:solidFill>
                  <a:schemeClr val="bg2"/>
                </a:solidFill>
                <a:effectLst/>
                <a:latin typeface="AvantGarde Md BT" pitchFamily="34" charset="0"/>
              </a:rPr>
              <a:t>Prima pagina della revista „Stern“</a:t>
            </a:r>
            <a:endParaRPr lang="de-DE" altLang="it-IT" sz="2400">
              <a:solidFill>
                <a:schemeClr val="tx1"/>
              </a:solidFill>
              <a:effectLst/>
              <a:latin typeface="AvantGarde Md BT" pitchFamily="34" charset="0"/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1600200" y="1951038"/>
            <a:ext cx="6400800" cy="29273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5715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anchor="ctr">
            <a:spAutoFit/>
            <a:flatTx/>
          </a:bodyPr>
          <a:lstStyle>
            <a:lvl1pPr marL="9525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4301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3351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it-IT" sz="5400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Costi medici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it-IT" sz="66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Guai se ti ammali oggi</a:t>
            </a:r>
          </a:p>
        </p:txBody>
      </p:sp>
      <p:sp>
        <p:nvSpPr>
          <p:cNvPr id="219144" name="AutoShape 8"/>
          <p:cNvSpPr>
            <a:spLocks noChangeArrowheads="1"/>
          </p:cNvSpPr>
          <p:nvPr/>
        </p:nvSpPr>
        <p:spPr bwMode="auto">
          <a:xfrm>
            <a:off x="4572000" y="5257800"/>
            <a:ext cx="381000" cy="1066800"/>
          </a:xfrm>
          <a:prstGeom prst="upArrow">
            <a:avLst>
              <a:gd name="adj1" fmla="val 50000"/>
              <a:gd name="adj2" fmla="val 70000"/>
            </a:avLst>
          </a:prstGeom>
          <a:gradFill rotWithShape="0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19145" name="M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9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5"/>
                </p:tgtEl>
              </p:cMediaNode>
            </p:audio>
          </p:childTnLst>
        </p:cTn>
      </p:par>
    </p:tnLst>
    <p:bldLst>
      <p:bldP spid="21914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81200" y="285750"/>
            <a:ext cx="6019800" cy="93345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 fatti di oggi !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2667000" y="1084263"/>
            <a:ext cx="6477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4175" indent="-384175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000099"/>
              </a:buClr>
              <a:buSzPct val="130000"/>
              <a:buFont typeface="Wingdings" panose="05000000000000000000" pitchFamily="2" charset="2"/>
              <a:buChar char="§"/>
            </a:pPr>
            <a:endParaRPr kumimoji="0" lang="de-DE" altLang="it-IT" sz="28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Char char="§"/>
            </a:pPr>
            <a:r>
              <a:rPr kumimoji="0" lang="de-DE" altLang="it-IT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Più di 20 milioni di persone </a:t>
            </a:r>
            <a:r>
              <a:rPr kumimoji="0" lang="de-DE" altLang="it-IT" sz="28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soffrono di allergie in Italia, tre milioni soffrono di neurodermatite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Char char="§"/>
            </a:pPr>
            <a:r>
              <a:rPr kumimoji="0" lang="de-DE" altLang="it-IT" sz="28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C‘è un legame causale tra l‘esplosione delle allergie e l‘inquinamento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Char char="§"/>
            </a:pPr>
            <a:r>
              <a:rPr kumimoji="0" lang="de-DE" altLang="it-IT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Più di</a:t>
            </a:r>
            <a:r>
              <a:rPr kumimoji="0" lang="de-DE" altLang="it-IT" sz="28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1/3 della popolazione europea soffre malattie della pelle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Char char="§"/>
            </a:pPr>
            <a:r>
              <a:rPr kumimoji="0" lang="de-DE" altLang="it-IT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Più del</a:t>
            </a:r>
            <a:r>
              <a:rPr kumimoji="0" lang="de-DE" altLang="it-IT" sz="28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20% hanno problemi gravi di stomaco</a:t>
            </a:r>
          </a:p>
        </p:txBody>
      </p:sp>
      <p:pic>
        <p:nvPicPr>
          <p:cNvPr id="315405" name="pf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15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5405"/>
                </p:tgtEl>
              </p:cMediaNode>
            </p:audio>
          </p:childTnLst>
        </p:cTn>
      </p:par>
    </p:tnLst>
    <p:bldLst>
      <p:bldP spid="315394" grpId="0" animBg="1" autoUpdateAnimBg="0"/>
      <p:bldP spid="31539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95600" y="4953000"/>
            <a:ext cx="495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None/>
            </a:pPr>
            <a:endParaRPr kumimoji="0" lang="de-DE" altLang="it-IT" sz="26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de-DE" altLang="it-IT" sz="26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Invecchiamento accelerato della pelle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67000" y="4267200"/>
            <a:ext cx="495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de-DE" altLang="it-IT" sz="26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Vitalità in calo</a:t>
            </a:r>
          </a:p>
        </p:txBody>
      </p:sp>
      <p:sp>
        <p:nvSpPr>
          <p:cNvPr id="1028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1600200" y="152400"/>
            <a:ext cx="6400800" cy="9906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Le conseguenze</a:t>
            </a:r>
          </a:p>
        </p:txBody>
      </p:sp>
      <p:sp>
        <p:nvSpPr>
          <p:cNvPr id="1029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2667000" y="2895600"/>
            <a:ext cx="49530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99"/>
              </a:buClr>
            </a:pPr>
            <a:r>
              <a:rPr lang="de-DE" altLang="it-IT" sz="26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Sempre più malati</a:t>
            </a:r>
          </a:p>
        </p:txBody>
      </p:sp>
      <p:pic>
        <p:nvPicPr>
          <p:cNvPr id="1030" name="Picture 6" descr="Arztpraxis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667000" cy="183038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einevitalität"/>
          <p:cNvPicPr>
            <a:picLocks noChangeAspect="1" noChangeArrowheads="1"/>
          </p:cNvPicPr>
          <p:nvPr/>
        </p:nvPicPr>
        <p:blipFill>
          <a:blip r:embed="rId4" cstate="print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1428750" cy="1828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0" y="12192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4000" b="0">
                <a:solidFill>
                  <a:schemeClr val="tx1"/>
                </a:solidFill>
                <a:effectLst/>
              </a:rPr>
              <a:t>=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8077200" cy="2784475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4746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51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de-DE" altLang="it-IT" sz="44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Perché dobbiamo prima</a:t>
            </a:r>
            <a:r>
              <a:rPr kumimoji="0" lang="de-DE" altLang="it-IT" sz="4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de-DE" altLang="it-IT" sz="44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ammalarci per apprezzare il valore della nostra salute ???</a:t>
            </a:r>
          </a:p>
        </p:txBody>
      </p:sp>
      <p:pic>
        <p:nvPicPr>
          <p:cNvPr id="1034" name="M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"/>
                </p:tgtEl>
              </p:cMediaNode>
            </p:audio>
          </p:childTnLst>
        </p:cTn>
      </p:par>
    </p:tnLst>
    <p:bldLst>
      <p:bldP spid="1026" grpId="0" build="p" autoUpdateAnimBg="0" advAuto="2000"/>
      <p:bldP spid="1027" grpId="0" build="p" autoUpdateAnimBg="0" advAuto="2000"/>
      <p:bldP spid="1028" grpId="0" animBg="1" autoUpdateAnimBg="0"/>
      <p:bldP spid="1029" grpId="0" build="p" autoUpdateAnimBg="0" advAuto="2000"/>
      <p:bldP spid="1032" grpId="0" autoUpdateAnimBg="0"/>
      <p:bldP spid="103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971800" y="0"/>
            <a:ext cx="3733800" cy="40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800" b="1">
                <a:solidFill>
                  <a:srgbClr val="009900"/>
                </a:solidFill>
                <a:latin typeface="Arial" panose="020B0604020202020204" pitchFamily="34" charset="0"/>
              </a:rPr>
              <a:t>Dr Spitzbart</a:t>
            </a:r>
          </a:p>
        </p:txBody>
      </p:sp>
      <p:pic>
        <p:nvPicPr>
          <p:cNvPr id="290819" name="Picture 3" descr="briefDrspitzbart"/>
          <p:cNvPicPr>
            <a:picLocks noChangeAspect="1" noChangeArrowheads="1"/>
          </p:cNvPicPr>
          <p:nvPr/>
        </p:nvPicPr>
        <p:blipFill>
          <a:blip r:embed="rId5" cstate="print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4837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8305800" cy="4114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841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Noi nasciamo con il 100% di funzione organica. Lei può perdere il 70% senza accorgersi personalmente. Solo quando la funzione è ridotta al 30% normalmente si va dal medico. Solo adesso si avverte soggettivamente uno stato di malessere. Se si chiude la stalla quando i buoi sono già fuggiti, anche il miglior medico non può più aiutarci.</a:t>
            </a:r>
          </a:p>
        </p:txBody>
      </p:sp>
      <p:pic>
        <p:nvPicPr>
          <p:cNvPr id="290826" name="M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657225" y="1258888"/>
            <a:ext cx="8305800" cy="41148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1841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881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de-DE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Perciò è importante sostenere corpo e anima, quando siamo in buona salute. Con le informazioni giuste lei può cancellare dal suo vocabolario parole come infarto, arteriosclerosi, alta pressione, scarsa memoria</a:t>
            </a:r>
          </a:p>
        </p:txBody>
      </p:sp>
      <p:pic>
        <p:nvPicPr>
          <p:cNvPr id="290828" name="pf1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9" name="pf1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02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8" fill="hold"/>
                                        <p:tgtEl>
                                          <p:spTgt spid="290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5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44" fill="hold"/>
                                        <p:tgtEl>
                                          <p:spTgt spid="290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1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908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082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0829"/>
                </p:tgtEl>
              </p:cMediaNode>
            </p:audio>
            <p:audio>
              <p:cMediaNode numSld="2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0826"/>
                </p:tgtEl>
              </p:cMediaNode>
            </p:audio>
          </p:childTnLst>
        </p:cTn>
      </p:par>
    </p:tnLst>
    <p:bldLst>
      <p:bldP spid="290821" grpId="0" animBg="1" autoUpdateAnimBg="0"/>
      <p:bldP spid="29082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524000" y="152400"/>
            <a:ext cx="6781800" cy="9906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Siamo veramente impotenti davanti a questi problemi?</a:t>
            </a:r>
          </a:p>
        </p:txBody>
      </p:sp>
      <p:sp>
        <p:nvSpPr>
          <p:cNvPr id="291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667000" y="5600700"/>
            <a:ext cx="4800600" cy="97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it-IT" sz="6000" b="1">
                <a:solidFill>
                  <a:srgbClr val="000099"/>
                </a:solidFill>
                <a:latin typeface="Arial" panose="020B0604020202020204" pitchFamily="34" charset="0"/>
              </a:rPr>
              <a:t>NOOO !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3759200" y="1371600"/>
            <a:ext cx="254000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6E6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30000">
                <a:effectLst/>
              </a:rPr>
              <a:t>?</a:t>
            </a:r>
          </a:p>
        </p:txBody>
      </p:sp>
      <p:pic>
        <p:nvPicPr>
          <p:cNvPr id="291845" name="Picture 5" descr="MannNachdenklich"/>
          <p:cNvPicPr>
            <a:picLocks noChangeAspect="1" noChangeArrowheads="1"/>
          </p:cNvPicPr>
          <p:nvPr/>
        </p:nvPicPr>
        <p:blipFill>
          <a:blip r:embed="rId3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/>
          <a:stretch>
            <a:fillRect/>
          </a:stretch>
        </p:blipFill>
        <p:spPr bwMode="auto">
          <a:xfrm>
            <a:off x="2667000" y="2057400"/>
            <a:ext cx="4762500" cy="33893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6" name="M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1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1846"/>
                </p:tgtEl>
              </p:cMediaNode>
            </p:audio>
          </p:childTnLst>
        </p:cTn>
      </p:par>
    </p:tnLst>
    <p:bldLst>
      <p:bldP spid="291842" grpId="0" animBg="1" autoUpdateAnimBg="0"/>
      <p:bldP spid="291843" grpId="0" build="p" autoUpdateAnimBg="0" advAuto="2000"/>
      <p:bldP spid="2918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44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152400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it-IT" sz="100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227345" name="Picture 17" descr="flp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6" name="Picture 18" descr="logo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4767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2286000" y="152400"/>
            <a:ext cx="6705600" cy="1190625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>
              <a:lnSpc>
                <a:spcPct val="100000"/>
              </a:lnSpc>
            </a:pPr>
            <a:r>
              <a:rPr lang="it-IT" altLang="it-IT" sz="180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Prendete in considerazione che tutte le testimonianze contenute in questa presentazione sono basate sul lavoro continuo e costante e che i successi </a:t>
            </a:r>
            <a:r>
              <a:rPr lang="it-IT" altLang="it-IT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nonché il reddito non possono essere garantiti per tutti</a:t>
            </a:r>
            <a:endParaRPr lang="de-DE" altLang="it-IT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4" grpId="0" autoUpdateAnimBg="0"/>
      <p:bldP spid="22734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6400800" cy="13716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altLang="it-IT" sz="2400" b="1">
                <a:solidFill>
                  <a:schemeClr val="tx1"/>
                </a:solidFill>
                <a:latin typeface="Arial" panose="020B0604020202020204" pitchFamily="34" charset="0"/>
              </a:rPr>
              <a:t>Ritorno alla natura con</a:t>
            </a:r>
            <a:br>
              <a:rPr lang="de-DE" altLang="it-IT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it-IT" sz="5400">
                <a:solidFill>
                  <a:srgbClr val="000099"/>
                </a:solidFill>
                <a:latin typeface="Arial Black" panose="020B0A04020102020204" pitchFamily="34" charset="0"/>
              </a:rPr>
              <a:t>Aloe Vera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5715000"/>
            <a:ext cx="6477000" cy="990600"/>
          </a:xfr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18519588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de-DE" altLang="it-IT" sz="2200" b="1">
                <a:effectLst/>
                <a:latin typeface="Arial" panose="020B0604020202020204" pitchFamily="34" charset="0"/>
              </a:rPr>
              <a:t>... la pianta con</a:t>
            </a:r>
            <a:r>
              <a:rPr lang="de-DE" altLang="it-IT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it-IT" b="1">
                <a:solidFill>
                  <a:srgbClr val="000099"/>
                </a:solidFill>
                <a:latin typeface="Arial" panose="020B0604020202020204" pitchFamily="34" charset="0"/>
              </a:rPr>
              <a:t>300</a:t>
            </a:r>
            <a:r>
              <a:rPr lang="de-DE" altLang="it-IT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it-IT" sz="2200" b="1">
                <a:effectLst/>
                <a:latin typeface="Arial" panose="020B0604020202020204" pitchFamily="34" charset="0"/>
              </a:rPr>
              <a:t>componenti fondamentali accertati scientificamente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2768600" y="1257300"/>
            <a:ext cx="4089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de-DE" altLang="it-IT" b="0">
                <a:effectLst/>
                <a:latin typeface="Arial" panose="020B0604020202020204" pitchFamily="34" charset="0"/>
              </a:rPr>
              <a:t>Barbadensis Miller</a:t>
            </a:r>
          </a:p>
        </p:txBody>
      </p:sp>
      <p:pic>
        <p:nvPicPr>
          <p:cNvPr id="292870" name="Picture 6" descr="planze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787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2" name="pf1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2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2872"/>
                </p:tgtEl>
              </p:cMediaNode>
            </p:audio>
          </p:childTnLst>
        </p:cTn>
      </p:par>
    </p:tnLst>
    <p:bldLst>
      <p:bldP spid="292866" grpId="0" animBg="1" autoUpdateAnimBg="0" rev="1"/>
      <p:bldP spid="292867" grpId="0" animBg="1" autoUpdateAnimBg="0"/>
      <p:bldP spid="2928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934200" cy="97155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226800" rIns="92075" bIns="46038" numCol="1" anchor="t" anchorCtr="0" compatLnSpc="1">
            <a:prstTxWarp prst="textNoShape">
              <a:avLst/>
            </a:prstTxWarp>
            <a:flatTx/>
          </a:bodyPr>
          <a:lstStyle/>
          <a:p>
            <a:pPr algn="ctr">
              <a:lnSpc>
                <a:spcPct val="70000"/>
              </a:lnSpc>
            </a:pPr>
            <a:r>
              <a:rPr lang="de-DE" altLang="it-IT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Aloe Vera</a:t>
            </a:r>
            <a:endParaRPr lang="de-DE" altLang="it-IT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096000" cy="108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de-DE" altLang="it-IT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Le caratteristiche dell‘ Aloe Vera sono conosciute da più di 5000 anni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2590800" y="2438400"/>
            <a:ext cx="4953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kumimoji="0" lang="it-IT" altLang="it-IT" sz="18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it-IT" altLang="it-IT" sz="18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Papiro egiziano dei medicamenti, 1500 a.C.: </a:t>
            </a:r>
            <a:endParaRPr kumimoji="0" lang="de-DE" altLang="it-IT" sz="1800"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kumimoji="0" lang="de-DE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kumimoji="0" lang="it-IT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 guaritrice silenziosa</a:t>
            </a:r>
            <a:r>
              <a:rPr kumimoji="0" lang="de-DE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2590800" y="4191000"/>
            <a:ext cx="551021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it-IT" altLang="it-IT" sz="18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 di medicina Ayurvedica,  3000 a.C.: </a:t>
            </a:r>
            <a:endParaRPr kumimoji="0" lang="de-DE" altLang="it-IT" sz="1800"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kumimoji="0" lang="it-IT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Fonte di giovinezza</a:t>
            </a:r>
            <a:r>
              <a:rPr kumimoji="0" lang="de-DE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2590800" y="5657850"/>
            <a:ext cx="4953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sz="18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Cristoforo Colombo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kumimoji="0" lang="it-IT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Il medico in un vaso</a:t>
            </a:r>
            <a:r>
              <a:rPr kumimoji="0" lang="de-DE" altLang="it-IT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</a:t>
            </a:r>
          </a:p>
        </p:txBody>
      </p:sp>
      <p:pic>
        <p:nvPicPr>
          <p:cNvPr id="329735" name="pf1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29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9735"/>
                </p:tgtEl>
              </p:cMediaNode>
            </p:audio>
          </p:childTnLst>
        </p:cTn>
      </p:par>
    </p:tnLst>
    <p:bldLst>
      <p:bldP spid="329730" grpId="0" animBg="1" autoUpdateAnimBg="0"/>
      <p:bldP spid="329731" grpId="0" autoUpdateAnimBg="0"/>
      <p:bldP spid="329732" grpId="0" autoUpdateAnimBg="0"/>
      <p:bldP spid="329733" grpId="0" autoUpdateAnimBg="0"/>
      <p:bldP spid="3297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553200" cy="12192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altLang="it-IT" sz="5400">
                <a:solidFill>
                  <a:srgbClr val="000099"/>
                </a:solidFill>
                <a:latin typeface="Arial Black" panose="020B0A04020102020204" pitchFamily="34" charset="0"/>
              </a:rPr>
              <a:t>Aloe Vera</a:t>
            </a:r>
            <a:r>
              <a:rPr lang="de-DE" altLang="it-IT" sz="2400" b="1">
                <a:solidFill>
                  <a:srgbClr val="003300"/>
                </a:solidFill>
                <a:latin typeface="Arial" panose="020B0604020202020204" pitchFamily="34" charset="0"/>
              </a:rPr>
              <a:t/>
            </a:r>
            <a:br>
              <a:rPr lang="de-DE" altLang="it-IT" sz="2400" b="1">
                <a:solidFill>
                  <a:srgbClr val="003300"/>
                </a:solidFill>
                <a:latin typeface="Arial" panose="020B0604020202020204" pitchFamily="34" charset="0"/>
              </a:rPr>
            </a:br>
            <a:r>
              <a:rPr lang="de-DE" altLang="it-IT" sz="2400" b="1">
                <a:solidFill>
                  <a:schemeClr val="tx1"/>
                </a:solidFill>
                <a:latin typeface="Arial" panose="020B0604020202020204" pitchFamily="34" charset="0"/>
              </a:rPr>
              <a:t>che cosa è?</a:t>
            </a:r>
          </a:p>
        </p:txBody>
      </p:sp>
      <p:pic>
        <p:nvPicPr>
          <p:cNvPr id="323587" name="Picture 3" descr="aloeplant"/>
          <p:cNvPicPr>
            <a:picLocks noChangeAspect="1" noChangeArrowheads="1"/>
          </p:cNvPicPr>
          <p:nvPr/>
        </p:nvPicPr>
        <p:blipFill>
          <a:blip r:embed="rId4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/>
          <a:stretch>
            <a:fillRect/>
          </a:stretch>
        </p:blipFill>
        <p:spPr bwMode="auto">
          <a:xfrm>
            <a:off x="3962400" y="2362200"/>
            <a:ext cx="1603375" cy="22098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371600" y="1371600"/>
            <a:ext cx="7086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it-IT" altLang="it-IT" sz="28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proposta più completa della natura!</a:t>
            </a:r>
            <a:endParaRPr kumimoji="0" lang="de-DE" altLang="it-IT" sz="28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it-IT" altLang="it-IT" sz="2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Ad uso interno ed esterno. Per il corpo e per la mente</a:t>
            </a:r>
            <a:r>
              <a:rPr kumimoji="0" lang="de-DE" altLang="it-IT" sz="2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2743200" y="4800600"/>
            <a:ext cx="548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00660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84163" indent="-284163"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kumimoji="0" lang="it-IT" altLang="it-IT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pianta della famiglia delle Liliacee</a:t>
            </a:r>
            <a:r>
              <a:rPr kumimoji="0" lang="de-DE" altLang="it-IT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it-IT" sz="1400" b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(come la cipolla, l`aglio, il porro) 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2743200" y="54864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rgbClr val="00660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84163" indent="-284163"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4663"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28416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284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kumimoji="0" lang="de-DE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esistono più di 300 </a:t>
            </a:r>
            <a:r>
              <a:rPr kumimoji="0"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specie</a:t>
            </a:r>
            <a:r>
              <a:rPr kumimoji="0" lang="de-DE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ma solo una è dotata </a:t>
            </a:r>
            <a:r>
              <a:rPr kumimoji="0"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dei componenti nutritivi utili all’uomo</a:t>
            </a:r>
            <a:endParaRPr kumimoji="0" lang="de-DE" altLang="it-IT" sz="1600" b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kumimoji="0" lang="de-DE" altLang="it-IT" sz="16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de-DE" altLang="it-IT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ALOE VERA Barbadensis Miller</a:t>
            </a:r>
            <a:r>
              <a:rPr kumimoji="0" lang="de-DE" altLang="it-IT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de-DE" altLang="it-IT" sz="1400" b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(la vera Aloe)</a:t>
            </a:r>
            <a:r>
              <a:rPr kumimoji="0" lang="de-DE" altLang="it-IT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23592" name="pf1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300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23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3592"/>
                </p:tgtEl>
              </p:cMediaNode>
            </p:audio>
          </p:childTnLst>
        </p:cTn>
      </p:par>
    </p:tnLst>
    <p:bldLst>
      <p:bldP spid="323586" grpId="0" animBg="1" autoUpdateAnimBg="0"/>
      <p:bldP spid="323588" grpId="0" autoUpdateAnimBg="0"/>
      <p:bldP spid="323589" grpId="0" autoUpdateAnimBg="0"/>
      <p:bldP spid="32359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371600" y="228600"/>
            <a:ext cx="6934200" cy="7620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3600">
                <a:solidFill>
                  <a:srgbClr val="000099"/>
                </a:solidFill>
                <a:latin typeface="Arial Black" panose="020B0A04020102020204" pitchFamily="34" charset="0"/>
              </a:rPr>
              <a:t>Qualità garantita</a:t>
            </a:r>
          </a:p>
        </p:txBody>
      </p:sp>
      <p:sp>
        <p:nvSpPr>
          <p:cNvPr id="331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590800" y="4648200"/>
            <a:ext cx="63246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SzPct val="70000"/>
            </a:pPr>
            <a:r>
              <a:rPr lang="de-DE" altLang="it-IT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Certificato del Int. Aloe Science Council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it-IT" sz="16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(commissione scientifica mondiale per il controllo)</a:t>
            </a:r>
          </a:p>
        </p:txBody>
      </p:sp>
      <p:pic>
        <p:nvPicPr>
          <p:cNvPr id="331780" name="Picture 4" descr="aloeblatt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22034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1" name="Picture 5" descr="Aloeblattgel"/>
          <p:cNvPicPr>
            <a:picLocks noChangeAspect="1" noChangeArrowheads="1"/>
          </p:cNvPicPr>
          <p:nvPr/>
        </p:nvPicPr>
        <p:blipFill>
          <a:blip r:embed="rId4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2" r="55315" b="1511"/>
          <a:stretch>
            <a:fillRect/>
          </a:stretch>
        </p:blipFill>
        <p:spPr bwMode="auto">
          <a:xfrm>
            <a:off x="6705600" y="5715000"/>
            <a:ext cx="2286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2590800" y="54102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n"/>
            </a:pPr>
            <a:r>
              <a:rPr kumimoji="0" lang="de-DE" altLang="it-IT" sz="22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Nessun test sugli Animali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2590800" y="586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n"/>
            </a:pPr>
            <a:r>
              <a:rPr kumimoji="0" lang="de-DE" altLang="it-IT" sz="22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Marchio Kosher</a:t>
            </a: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2590800" y="63246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n"/>
            </a:pPr>
            <a:r>
              <a:rPr kumimoji="0" lang="de-DE" altLang="it-IT" sz="22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Sigillo Islamico</a:t>
            </a:r>
            <a:r>
              <a:rPr kumimoji="0" lang="de-DE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31785" name="pf1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17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1785"/>
                </p:tgtEl>
              </p:cMediaNode>
            </p:audio>
          </p:childTnLst>
        </p:cTn>
      </p:par>
    </p:tnLst>
    <p:bldLst>
      <p:bldP spid="331778" grpId="0" animBg="1" autoUpdateAnimBg="0"/>
      <p:bldP spid="331779" grpId="0" autoUpdateAnimBg="0"/>
      <p:bldP spid="331782" grpId="0" build="p" autoUpdateAnimBg="0" advAuto="2000"/>
      <p:bldP spid="331783" grpId="0" build="p" autoUpdateAnimBg="0" advAuto="0"/>
      <p:bldP spid="331784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Alleinstellungdiagram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5172075" cy="5943600"/>
          </a:xfrm>
          <a:prstGeom prst="rect">
            <a:avLst/>
          </a:prstGeom>
          <a:solidFill>
            <a:srgbClr val="E6E6E6"/>
          </a:solidFill>
        </p:spPr>
      </p:pic>
      <p:sp>
        <p:nvSpPr>
          <p:cNvPr id="33280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2667000" y="152400"/>
            <a:ext cx="5181600" cy="5334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4000">
                <a:solidFill>
                  <a:srgbClr val="000099"/>
                </a:solidFill>
                <a:latin typeface="Arial Black" panose="020B0A04020102020204" pitchFamily="34" charset="0"/>
              </a:rPr>
              <a:t>L'esclusività</a:t>
            </a:r>
          </a:p>
        </p:txBody>
      </p:sp>
      <p:pic>
        <p:nvPicPr>
          <p:cNvPr id="332804" name="M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6" name="pf1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1187450" y="908050"/>
            <a:ext cx="7772400" cy="2293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de-DE" altLang="it-IT" sz="1400" u="sng">
                <a:solidFill>
                  <a:schemeClr val="bg2"/>
                </a:solidFill>
                <a:effectLst/>
              </a:rPr>
              <a:t>Riassunto:</a:t>
            </a:r>
            <a:r>
              <a:rPr lang="de-DE" altLang="it-IT" sz="1400" b="0">
                <a:solidFill>
                  <a:schemeClr val="bg2"/>
                </a:solidFill>
                <a:effectLst/>
              </a:rPr>
              <a:t> è interessante sapere che dopo la raccolta l`Aloe Vera perde rapidamente il suo potere straordinario, perché </a:t>
            </a:r>
            <a:r>
              <a:rPr lang="it-IT" altLang="it-IT" sz="1400" b="0">
                <a:solidFill>
                  <a:schemeClr val="bg2"/>
                </a:solidFill>
                <a:effectLst/>
              </a:rPr>
              <a:t>il contenuto delle foglie</a:t>
            </a:r>
            <a:r>
              <a:rPr lang="de-DE" altLang="it-IT" sz="1400" b="0">
                <a:solidFill>
                  <a:schemeClr val="bg2"/>
                </a:solidFill>
                <a:effectLst/>
              </a:rPr>
              <a:t> ossida velocemente al contatto con l‘aria. Per mantenere freschezza ed efficacia le foglie di aloe devono essere lavorate e stabilizzate velocemente. Così otteniamo un grande risultato, Forever Living ha sviluppato un processo di stabilizzazione unica che conserva i componenti nutrizionali vitali del gel. Infatti siamo in possesso di un brevetto internazionale per questa specifica procedura che è straordinariamente efficace in quanto il nostro gel è identico a quello della foglia fresca.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it-IT" altLang="it-IT" sz="1400" b="0">
                <a:solidFill>
                  <a:schemeClr val="bg2"/>
                </a:solidFill>
                <a:effectLst/>
              </a:rPr>
              <a:t>I grafici</a:t>
            </a:r>
            <a:r>
              <a:rPr lang="de-DE" altLang="it-IT" sz="1400" b="0">
                <a:solidFill>
                  <a:schemeClr val="bg2"/>
                </a:solidFill>
                <a:effectLst/>
              </a:rPr>
              <a:t> che seguono, confermano i risultati che sono stati rilevati dai laboratori di analisi indipendenti. Pertanto siamo in possesso di diversi attestati di qualità come </a:t>
            </a:r>
            <a:r>
              <a:rPr lang="it-IT" altLang="it-IT" sz="1400" b="0">
                <a:solidFill>
                  <a:schemeClr val="bg2"/>
                </a:solidFill>
                <a:effectLst/>
              </a:rPr>
              <a:t>il marchio Kosher</a:t>
            </a:r>
            <a:r>
              <a:rPr lang="de-DE" altLang="it-IT" sz="1400" b="0">
                <a:solidFill>
                  <a:schemeClr val="bg2"/>
                </a:solidFill>
                <a:effectLst/>
              </a:rPr>
              <a:t> e </a:t>
            </a:r>
            <a:r>
              <a:rPr lang="it-IT" altLang="it-IT" sz="1400" b="0">
                <a:solidFill>
                  <a:schemeClr val="bg2"/>
                </a:solidFill>
                <a:effectLst/>
              </a:rPr>
              <a:t>il prestigioso sigillo dello</a:t>
            </a:r>
            <a:r>
              <a:rPr lang="de-DE" altLang="it-IT" sz="1400" b="0">
                <a:solidFill>
                  <a:schemeClr val="bg2"/>
                </a:solidFill>
                <a:effectLst/>
              </a:rPr>
              <a:t> IASC (International Aloe Science Council)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Tx/>
              <a:buChar char="-"/>
            </a:pPr>
            <a:r>
              <a:rPr lang="de-DE" altLang="it-IT" sz="1000" b="0">
                <a:solidFill>
                  <a:schemeClr val="bg2"/>
                </a:solidFill>
                <a:effectLst/>
              </a:rPr>
              <a:t>Prodotto sotto brevetto U.S. Nr. 3892853 e 4178372 e altri brevetti registrati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Tx/>
              <a:buChar char="-"/>
            </a:pPr>
            <a:r>
              <a:rPr lang="de-DE" altLang="it-IT" sz="1000" b="0">
                <a:solidFill>
                  <a:schemeClr val="bg2"/>
                </a:solidFill>
                <a:effectLst/>
              </a:rPr>
              <a:t>Aminoacidi essenziali sotto brevetto U.S. Nr. 4178372 e 4446131</a:t>
            </a:r>
          </a:p>
        </p:txBody>
      </p:sp>
    </p:spTree>
  </p:cSld>
  <p:clrMapOvr>
    <a:masterClrMapping/>
  </p:clrMapOvr>
  <p:transition advClick="0" advTm="4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32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75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32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2806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2804"/>
                </p:tgtEl>
              </p:cMediaNode>
            </p:audio>
          </p:childTnLst>
        </p:cTn>
      </p:par>
    </p:tnLst>
    <p:bldLst>
      <p:bldP spid="332803" grpId="0" animBg="1" autoUpdateAnimBg="0"/>
      <p:bldP spid="33280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Großfamilie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3638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219200" y="152400"/>
            <a:ext cx="7086600" cy="6858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it-IT" altLang="it-IT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 nostri settori</a:t>
            </a:r>
            <a:r>
              <a:rPr lang="de-DE" altLang="it-IT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 rot="-5400000">
            <a:off x="5867400" y="-1371600"/>
            <a:ext cx="990600" cy="55626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3581400" y="1143000"/>
            <a:ext cx="556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de-DE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Salute e alimentazione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 rot="-5400000">
            <a:off x="6134100" y="38100"/>
            <a:ext cx="990600" cy="50292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 rot="-5400000">
            <a:off x="6972300" y="4305300"/>
            <a:ext cx="990600" cy="33528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1064" name="Rectangle 8"/>
          <p:cNvSpPr>
            <a:spLocks noChangeArrowheads="1"/>
          </p:cNvSpPr>
          <p:nvPr/>
        </p:nvSpPr>
        <p:spPr bwMode="auto">
          <a:xfrm rot="-5400000">
            <a:off x="6438900" y="1485900"/>
            <a:ext cx="990600" cy="44196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 rot="-5400000">
            <a:off x="6705600" y="2895600"/>
            <a:ext cx="990600" cy="38862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502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de-DE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Cura del corpo</a:t>
            </a:r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de-DE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Cura dell‘animale</a:t>
            </a:r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5257800" y="4648200"/>
            <a:ext cx="3886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de-DE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Controllo del peso</a:t>
            </a:r>
          </a:p>
        </p:txBody>
      </p: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4724400" y="3429000"/>
            <a:ext cx="441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99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de-DE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Cura della pelle e della bellezza </a:t>
            </a:r>
          </a:p>
        </p:txBody>
      </p:sp>
      <p:pic>
        <p:nvPicPr>
          <p:cNvPr id="301070" name="Picture 14" descr="KörperPflegebild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6"/>
          <a:stretch>
            <a:fillRect/>
          </a:stretch>
        </p:blipFill>
        <p:spPr bwMode="auto">
          <a:xfrm>
            <a:off x="1828800" y="1828800"/>
            <a:ext cx="116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1" name="Picture 15" descr="Fraupflege"/>
          <p:cNvPicPr>
            <a:picLocks noChangeAspect="1" noChangeArrowheads="1"/>
          </p:cNvPicPr>
          <p:nvPr/>
        </p:nvPicPr>
        <p:blipFill>
          <a:blip r:embed="rId5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4313" r="7747" b="22244"/>
          <a:stretch>
            <a:fillRect/>
          </a:stretch>
        </p:blipFill>
        <p:spPr bwMode="auto">
          <a:xfrm>
            <a:off x="2743200" y="2971800"/>
            <a:ext cx="12192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2" name="Picture 16" descr="PH01460J"/>
          <p:cNvPicPr>
            <a:picLocks noChangeAspect="1" noChangeArrowheads="1"/>
          </p:cNvPicPr>
          <p:nvPr/>
        </p:nvPicPr>
        <p:blipFill>
          <a:blip r:embed="rId6" cstate="print">
            <a:lum bright="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3276600" y="4038600"/>
            <a:ext cx="12954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3" name="Picture 17" descr="bd10888_"/>
          <p:cNvPicPr>
            <a:picLocks noChangeAspect="1" noChangeArrowheads="1"/>
          </p:cNvPicPr>
          <p:nvPr/>
        </p:nvPicPr>
        <p:blipFill>
          <a:blip r:embed="rId7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6"/>
          <a:stretch>
            <a:fillRect/>
          </a:stretch>
        </p:blipFill>
        <p:spPr bwMode="auto">
          <a:xfrm>
            <a:off x="3810000" y="5105400"/>
            <a:ext cx="1282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5" name="pf1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01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1075"/>
                </p:tgtEl>
              </p:cMediaNode>
            </p:audio>
          </p:childTnLst>
        </p:cTn>
      </p:par>
    </p:tnLst>
    <p:bldLst>
      <p:bldP spid="301059" grpId="0" animBg="1" autoUpdateAnimBg="0"/>
      <p:bldP spid="301061" grpId="0" autoUpdateAnimBg="0"/>
      <p:bldP spid="301066" grpId="0" autoUpdateAnimBg="0"/>
      <p:bldP spid="301067" grpId="0" autoUpdateAnimBg="0"/>
      <p:bldP spid="301068" grpId="0" autoUpdateAnimBg="0"/>
      <p:bldP spid="30106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524000" y="76200"/>
            <a:ext cx="67818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anchor="ctr">
            <a:flatTx/>
          </a:bodyPr>
          <a:lstStyle/>
          <a:p>
            <a:pPr marL="92075" algn="ctr">
              <a:lnSpc>
                <a:spcPct val="80000"/>
              </a:lnSpc>
            </a:pPr>
            <a:r>
              <a:rPr lang="it-IT" altLang="it-IT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Benessere nel bicchiere</a:t>
            </a:r>
            <a:r>
              <a:rPr lang="de-DE" altLang="it-IT" sz="3600" b="1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de-DE" altLang="it-IT" sz="3600" b="1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de-DE" altLang="it-IT" sz="3600" b="1">
                <a:solidFill>
                  <a:schemeClr val="tx1"/>
                </a:solidFill>
                <a:latin typeface="Arial" panose="020B0604020202020204" pitchFamily="34" charset="0"/>
              </a:rPr>
              <a:t>Aloe Vera da bere</a:t>
            </a:r>
          </a:p>
        </p:txBody>
      </p:sp>
      <p:pic>
        <p:nvPicPr>
          <p:cNvPr id="302083" name="Picture 3" descr="GEL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 r="7930" b="5850"/>
          <a:stretch>
            <a:fillRect/>
          </a:stretch>
        </p:blipFill>
        <p:spPr bwMode="auto">
          <a:xfrm>
            <a:off x="2819400" y="1219200"/>
            <a:ext cx="4800600" cy="33131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2438400" cy="19050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0" lang="de-DE" altLang="it-IT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più del</a:t>
            </a:r>
            <a:endParaRPr kumimoji="0" lang="de-DE" altLang="it-IT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kumimoji="0" lang="de-DE" altLang="it-IT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50%</a:t>
            </a:r>
          </a:p>
          <a:p>
            <a:pPr>
              <a:lnSpc>
                <a:spcPct val="70000"/>
              </a:lnSpc>
            </a:pPr>
            <a:r>
              <a:rPr kumimoji="0" lang="de-DE" altLang="it-IT" sz="2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fatturato globale</a:t>
            </a:r>
            <a:r>
              <a:rPr kumimoji="0" lang="de-DE" altLang="it-IT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302086" name="Group 6"/>
          <p:cNvGrpSpPr>
            <a:grpSpLocks/>
          </p:cNvGrpSpPr>
          <p:nvPr/>
        </p:nvGrpSpPr>
        <p:grpSpPr bwMode="auto">
          <a:xfrm>
            <a:off x="2743200" y="4648200"/>
            <a:ext cx="6172200" cy="1981200"/>
            <a:chOff x="1728" y="2928"/>
            <a:chExt cx="3888" cy="1248"/>
          </a:xfrm>
        </p:grpSpPr>
        <p:sp>
          <p:nvSpPr>
            <p:cNvPr id="302087" name="Rectangle 7"/>
            <p:cNvSpPr>
              <a:spLocks noChangeArrowheads="1"/>
            </p:cNvSpPr>
            <p:nvPr/>
          </p:nvSpPr>
          <p:spPr bwMode="auto">
            <a:xfrm>
              <a:off x="1728" y="2928"/>
              <a:ext cx="1200" cy="1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E6E6E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3399"/>
              </a:extrusionClr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>
              <a:flatTx/>
            </a:bodyPr>
            <a:lstStyle>
              <a:lvl1pPr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62000" indent="-28575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8110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Aloe Vera Gel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98 %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Gel puro</a:t>
              </a:r>
              <a:endParaRPr kumimoji="0" lang="de-DE" altLang="it-IT" sz="140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088" name="Rectangle 8"/>
            <p:cNvSpPr>
              <a:spLocks noChangeArrowheads="1"/>
            </p:cNvSpPr>
            <p:nvPr/>
          </p:nvSpPr>
          <p:spPr bwMode="auto">
            <a:xfrm>
              <a:off x="2880" y="2928"/>
              <a:ext cx="1344" cy="1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E6E6E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3399"/>
              </a:extrusionClr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>
              <a:lvl1pPr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57250" indent="-28575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7635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9545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1455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717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289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861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94335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Aloe Berry Nectar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88,9 %</a:t>
              </a:r>
              <a:r>
                <a:rPr kumimoji="0" lang="de-DE" altLang="it-IT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FF33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Gel puro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>
                  <a:srgbClr val="006600"/>
                </a:buClr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Mela e estratti naturali di mirtillo</a:t>
              </a:r>
            </a:p>
          </p:txBody>
        </p:sp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4176" y="2928"/>
              <a:ext cx="1440" cy="1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E6E6E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3399"/>
              </a:extrusionClr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>
              <a:lvl1pPr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62000" indent="-28575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8110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None/>
              </a:pPr>
              <a:r>
                <a:rPr kumimoji="0" lang="de-DE" altLang="it-IT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Bits n´Peaches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91 % 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Gel puro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anose="05000000000000000000" pitchFamily="2" charset="2"/>
                <a:buNone/>
              </a:pPr>
              <a:r>
                <a:rPr kumimoji="0" lang="de-DE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concentrato di pesca, pezzi di aloe </a:t>
              </a:r>
              <a:r>
                <a:rPr kumimoji="0" lang="it-IT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per un contenuto ancora maggiore di fibre</a:t>
              </a:r>
              <a:r>
                <a:rPr kumimoji="0" lang="de-DE" altLang="it-IT" sz="160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02095" name="Group 15"/>
          <p:cNvGrpSpPr>
            <a:grpSpLocks/>
          </p:cNvGrpSpPr>
          <p:nvPr/>
        </p:nvGrpSpPr>
        <p:grpSpPr bwMode="auto">
          <a:xfrm>
            <a:off x="6629400" y="1219200"/>
            <a:ext cx="2362200" cy="2305050"/>
            <a:chOff x="4176" y="720"/>
            <a:chExt cx="1488" cy="1452"/>
          </a:xfrm>
        </p:grpSpPr>
        <p:pic>
          <p:nvPicPr>
            <p:cNvPr id="302092" name="Picture 12" descr="forever-freedom-01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720"/>
              <a:ext cx="679" cy="96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00009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4176" y="960"/>
              <a:ext cx="576" cy="480"/>
            </a:xfrm>
            <a:prstGeom prst="rect">
              <a:avLst/>
            </a:prstGeom>
            <a:gradFill rotWithShape="0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rgbClr val="000099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+ 1</a:t>
              </a:r>
            </a:p>
          </p:txBody>
        </p:sp>
        <p:sp>
          <p:nvSpPr>
            <p:cNvPr id="302094" name="Text Box 14"/>
            <p:cNvSpPr txBox="1">
              <a:spLocks noChangeArrowheads="1"/>
            </p:cNvSpPr>
            <p:nvPr/>
          </p:nvSpPr>
          <p:spPr bwMode="auto">
            <a:xfrm>
              <a:off x="4656" y="1776"/>
              <a:ext cx="1008" cy="396"/>
            </a:xfrm>
            <a:prstGeom prst="rect">
              <a:avLst/>
            </a:prstGeom>
            <a:gradFill rotWithShape="0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rgbClr val="000099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de-DE" altLang="it-IT" sz="32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Nuovo  </a:t>
              </a:r>
            </a:p>
          </p:txBody>
        </p:sp>
      </p:grpSp>
      <p:pic>
        <p:nvPicPr>
          <p:cNvPr id="302096" name="pf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2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2096"/>
                </p:tgtEl>
              </p:cMediaNode>
            </p:audio>
          </p:childTnLst>
        </p:cTn>
      </p:par>
    </p:tnLst>
    <p:bldLst>
      <p:bldP spid="30208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456488" cy="762000"/>
          </a:xfrm>
          <a:gradFill rotWithShape="0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CC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27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Cura del corpo naturale con l`Aloe Vera</a:t>
            </a:r>
          </a:p>
        </p:txBody>
      </p:sp>
      <p:pic>
        <p:nvPicPr>
          <p:cNvPr id="223237" name="Picture 5" descr="Waldlicht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4191000" cy="3049588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 descr="KörperPflegebi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1012825" cy="1484313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261" name="Group 29"/>
          <p:cNvGrpSpPr>
            <a:grpSpLocks/>
          </p:cNvGrpSpPr>
          <p:nvPr/>
        </p:nvGrpSpPr>
        <p:grpSpPr bwMode="auto">
          <a:xfrm>
            <a:off x="6324600" y="1752600"/>
            <a:ext cx="2663825" cy="4914900"/>
            <a:chOff x="3984" y="1104"/>
            <a:chExt cx="1678" cy="3096"/>
          </a:xfrm>
        </p:grpSpPr>
        <p:pic>
          <p:nvPicPr>
            <p:cNvPr id="223260" name="Picture 28" descr="Export-Assistent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408"/>
              <a:ext cx="1678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58" name="Picture 26" descr="Export-Assistent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104"/>
              <a:ext cx="822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59" name="Picture 27" descr="Export-Assistent-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2352"/>
              <a:ext cx="367" cy="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3263" name="Group 31"/>
          <p:cNvGrpSpPr>
            <a:grpSpLocks/>
          </p:cNvGrpSpPr>
          <p:nvPr/>
        </p:nvGrpSpPr>
        <p:grpSpPr bwMode="auto">
          <a:xfrm>
            <a:off x="1981200" y="4343400"/>
            <a:ext cx="3211513" cy="2362200"/>
            <a:chOff x="1248" y="2736"/>
            <a:chExt cx="2023" cy="1488"/>
          </a:xfrm>
        </p:grpSpPr>
        <p:pic>
          <p:nvPicPr>
            <p:cNvPr id="223239" name="Picture 7" descr="BODYTONI"/>
            <p:cNvPicPr>
              <a:picLocks noChangeAspect="1" noChangeArrowheads="1"/>
            </p:cNvPicPr>
            <p:nvPr/>
          </p:nvPicPr>
          <p:blipFill>
            <a:blip r:embed="rId9">
              <a:lum bright="-6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1" t="12206" r="28880" b="33960"/>
            <a:stretch>
              <a:fillRect/>
            </a:stretch>
          </p:blipFill>
          <p:spPr bwMode="auto">
            <a:xfrm>
              <a:off x="2303" y="2785"/>
              <a:ext cx="968" cy="1439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56" name="Picture 24" descr="Export-Assistent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928"/>
              <a:ext cx="611" cy="1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55" name="Picture 23" descr="Export-Assistent-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736"/>
              <a:ext cx="540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3236" name="Picture 4" descr="Fraupflege"/>
          <p:cNvPicPr>
            <a:picLocks noChangeAspect="1" noChangeArrowheads="1"/>
          </p:cNvPicPr>
          <p:nvPr/>
        </p:nvPicPr>
        <p:blipFill>
          <a:blip r:embed="rId1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808163" cy="22098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64" name="pf2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23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264"/>
                </p:tgtEl>
              </p:cMediaNode>
            </p:audio>
          </p:childTnLst>
        </p:cTn>
      </p:par>
    </p:tnLst>
    <p:bldLst>
      <p:bldP spid="22323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FOREVERB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20198" b="16055"/>
          <a:stretch>
            <a:fillRect/>
          </a:stretch>
        </p:blipFill>
        <p:spPr bwMode="auto">
          <a:xfrm>
            <a:off x="762000" y="1371600"/>
            <a:ext cx="32766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219200" y="152400"/>
            <a:ext cx="7086600" cy="8001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Forever Bright Tooth Gel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2209800" y="3048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63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54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45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sz="2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it-IT" altLang="it-IT" sz="2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 primo dentifricio in tutto il mondo che contiene Aloe Vera Gel e propoli d’api</a:t>
            </a:r>
            <a:r>
              <a:rPr kumimoji="0" lang="de-DE" altLang="it-IT" sz="2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3109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3962400" y="1600200"/>
            <a:ext cx="4953000" cy="115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it-IT" sz="28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35 % </a:t>
            </a:r>
            <a:r>
              <a:rPr lang="de-DE" altLang="it-IT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gel puro e propoli d`api</a:t>
            </a:r>
          </a:p>
        </p:txBody>
      </p:sp>
      <p:pic>
        <p:nvPicPr>
          <p:cNvPr id="303110" name="Picture 6" descr="Zähnegut"/>
          <p:cNvPicPr>
            <a:picLocks noChangeAspect="1" noChangeArrowheads="1"/>
          </p:cNvPicPr>
          <p:nvPr/>
        </p:nvPicPr>
        <p:blipFill>
          <a:blip r:embed="rId4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2057400" cy="12319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11" name="Picture 7" descr="Zähneschlecht"/>
          <p:cNvPicPr>
            <a:picLocks noChangeAspect="1" noChangeArrowheads="1"/>
          </p:cNvPicPr>
          <p:nvPr/>
        </p:nvPicPr>
        <p:blipFill>
          <a:blip r:embed="rId5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63750" cy="13827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2438400" y="3902075"/>
            <a:ext cx="4191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it-IT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Pulizia grazie all‘ ALOE VERA GEL </a:t>
            </a:r>
            <a:r>
              <a:rPr lang="it-IT" altLang="it-IT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(non contiene sostanze abrasive)</a:t>
            </a:r>
            <a:r>
              <a:rPr lang="de-DE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2438400" y="4953000"/>
            <a:ext cx="451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de-DE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Rende l`</a:t>
            </a:r>
            <a:r>
              <a:rPr lang="it-IT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alito</a:t>
            </a:r>
            <a:r>
              <a:rPr lang="de-DE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straordinariamente fresco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2438400" y="5715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it-IT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Dura a lungo perché ne basta poco</a:t>
            </a:r>
            <a:r>
              <a:rPr lang="de-DE" altLang="it-IT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3116" name="M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3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3116"/>
                </p:tgtEl>
              </p:cMediaNode>
            </p:audio>
          </p:childTnLst>
        </p:cTn>
      </p:par>
    </p:tnLst>
    <p:bldLst>
      <p:bldP spid="303107" grpId="0" animBg="1" autoUpdateAnimBg="0"/>
      <p:bldP spid="303108" grpId="0" autoUpdateAnimBg="0"/>
      <p:bldP spid="303109" grpId="0" build="p" autoUpdateAnimBg="0" advAuto="0"/>
      <p:bldP spid="303112" grpId="0" autoUpdateAnimBg="0"/>
      <p:bldP spid="303113" grpId="0" autoUpdateAnimBg="0"/>
      <p:bldP spid="3031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1219200" y="196850"/>
            <a:ext cx="7315200" cy="5810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CC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80000"/>
              </a:lnSpc>
            </a:pPr>
            <a:r>
              <a:rPr lang="de-DE" altLang="it-IT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Un prestigioso premio dei lettori di Reader´s Digest, Svizzera</a:t>
            </a:r>
          </a:p>
        </p:txBody>
      </p:sp>
      <p:pic>
        <p:nvPicPr>
          <p:cNvPr id="333827" name="Picture 3" descr="Readersdigest"/>
          <p:cNvPicPr>
            <a:picLocks noChangeAspect="1" noChangeArrowheads="1"/>
          </p:cNvPicPr>
          <p:nvPr/>
        </p:nvPicPr>
        <p:blipFill>
          <a:blip r:embed="rId2">
            <a:lum bright="-30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27100"/>
            <a:ext cx="7129463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762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Leserauszeichnung</a:t>
            </a: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2684463" y="2073275"/>
            <a:ext cx="5486400" cy="3314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de-DE" altLang="it-IT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Nel 1999 i lettori del Reader‘s Digest, hanno ritenuto il prodotto di straordinaria qualità e </a:t>
            </a:r>
            <a:r>
              <a:rPr lang="it-IT" altLang="it-IT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straordinarie prestazioni</a:t>
            </a:r>
            <a:r>
              <a:rPr lang="de-DE" altLang="it-IT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de-DE" altLang="it-IT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Marchio: Forever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de-DE" altLang="it-IT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Categoria: Dentifricio</a:t>
            </a:r>
          </a:p>
        </p:txBody>
      </p:sp>
    </p:spTree>
  </p:cSld>
  <p:clrMapOvr>
    <a:masterClrMapping/>
  </p:clrMapOvr>
  <p:transition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nimBg="1" autoUpdateAnimBg="0"/>
      <p:bldP spid="33382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94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0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it-IT" sz="100">
                <a:solidFill>
                  <a:schemeClr val="bg1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6477000" y="5562600"/>
            <a:ext cx="2667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126000" bIns="0" anchor="ctr"/>
          <a:lstStyle/>
          <a:p>
            <a:pPr algn="l">
              <a:lnSpc>
                <a:spcPct val="60000"/>
              </a:lnSpc>
            </a:pPr>
            <a:r>
              <a:rPr lang="de-DE" altLang="it-IT" sz="1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Commento</a:t>
            </a:r>
          </a:p>
          <a:p>
            <a:pPr algn="l">
              <a:lnSpc>
                <a:spcPct val="60000"/>
              </a:lnSpc>
            </a:pPr>
            <a:r>
              <a:rPr lang="de-DE" altLang="it-IT" sz="1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Rolf Kipp</a:t>
            </a:r>
          </a:p>
          <a:p>
            <a:pPr algn="l">
              <a:lnSpc>
                <a:spcPct val="60000"/>
              </a:lnSpc>
            </a:pPr>
            <a:r>
              <a:rPr lang="de-DE" altLang="it-IT" sz="1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First European Diamond Manager</a:t>
            </a:r>
          </a:p>
          <a:p>
            <a:pPr algn="l">
              <a:lnSpc>
                <a:spcPct val="60000"/>
              </a:lnSpc>
            </a:pPr>
            <a:r>
              <a:rPr lang="de-DE" altLang="it-IT" sz="10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Partner autonomo di </a:t>
            </a:r>
          </a:p>
          <a:p>
            <a:pPr algn="l">
              <a:lnSpc>
                <a:spcPct val="60000"/>
              </a:lnSpc>
            </a:pPr>
            <a:r>
              <a:rPr lang="de-DE" altLang="it-IT" sz="10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Forever Living Products™</a:t>
            </a:r>
          </a:p>
        </p:txBody>
      </p:sp>
      <p:sp>
        <p:nvSpPr>
          <p:cNvPr id="190503" name="Text Box 39"/>
          <p:cNvSpPr txBox="1">
            <a:spLocks noChangeArrowheads="1"/>
          </p:cNvSpPr>
          <p:nvPr/>
        </p:nvSpPr>
        <p:spPr bwMode="auto">
          <a:xfrm>
            <a:off x="1828800" y="2362200"/>
            <a:ext cx="586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lnSpc>
                <a:spcPct val="100000"/>
              </a:lnSpc>
            </a:pPr>
            <a:r>
              <a:rPr lang="de-DE" altLang="it-IT" sz="32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Una vera storia di successo</a:t>
            </a:r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>
            <a:off x="1828800" y="12954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CC"/>
                    </a:gs>
                    <a:gs pos="50000">
                      <a:srgbClr val="DDDDDD"/>
                    </a:gs>
                    <a:gs pos="100000">
                      <a:srgbClr val="00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>
              <a:lnSpc>
                <a:spcPct val="100000"/>
              </a:lnSpc>
            </a:pPr>
            <a:r>
              <a:rPr lang="de-DE" altLang="it-IT" sz="3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Benvenuti</a:t>
            </a:r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>
            <a:off x="1828800" y="3733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story of success</a:t>
            </a:r>
          </a:p>
        </p:txBody>
      </p:sp>
      <p:pic>
        <p:nvPicPr>
          <p:cNvPr id="190509" name="pf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1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0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9"/>
                </p:tgtEl>
              </p:cMediaNode>
            </p:audio>
          </p:childTnLst>
        </p:cTn>
      </p:par>
    </p:tnLst>
    <p:bldLst>
      <p:bldP spid="190492" grpId="0" autoUpdateAnimBg="0"/>
      <p:bldP spid="190503" grpId="0" autoUpdateAnimBg="0"/>
      <p:bldP spid="190505" grpId="0" autoUpdateAnimBg="0"/>
      <p:bldP spid="19050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1066800" cy="7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>
                <a:solidFill>
                  <a:schemeClr val="bg1"/>
                </a:solidFill>
                <a:latin typeface="AvantGarde Md BT" pitchFamily="34" charset="0"/>
              </a:rPr>
              <a:t>Produkte können mehr</a:t>
            </a:r>
          </a:p>
        </p:txBody>
      </p:sp>
      <p:pic>
        <p:nvPicPr>
          <p:cNvPr id="314371" name="Picture 3" descr="RunningMannfrau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3519488" cy="4876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1447800" y="228600"/>
            <a:ext cx="70866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14000" anchor="ctr">
            <a:flatTx/>
          </a:bodyPr>
          <a:lstStyle>
            <a:lvl1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619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9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63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335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kumimoji="0" lang="de-DE" altLang="it-IT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I nostri prodotti sono molto più efficaci di quanto </a:t>
            </a:r>
            <a:r>
              <a:rPr kumimoji="0" lang="it-IT" altLang="it-IT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possiamo</a:t>
            </a:r>
            <a:r>
              <a:rPr kumimoji="0" lang="de-DE" altLang="it-IT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promettere</a:t>
            </a: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2590800" y="1447800"/>
            <a:ext cx="5181600" cy="464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254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4000" anchor="ctr">
            <a:flatTx/>
          </a:bodyPr>
          <a:lstStyle>
            <a:lvl1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63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619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91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63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335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kumimoji="0" lang="de-DE" altLang="it-IT" sz="44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I nostri prodotti sono molto più efficaci di quanto </a:t>
            </a:r>
            <a:r>
              <a:rPr kumimoji="0" lang="it-IT" altLang="it-IT" sz="44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possiamo</a:t>
            </a:r>
            <a:r>
              <a:rPr kumimoji="0" lang="de-DE" altLang="it-IT" sz="44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 promettere</a:t>
            </a:r>
          </a:p>
        </p:txBody>
      </p:sp>
      <p:pic>
        <p:nvPicPr>
          <p:cNvPr id="314376" name="pf2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4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4376"/>
                </p:tgtEl>
              </p:cMediaNode>
            </p:audio>
          </p:childTnLst>
        </p:cTn>
      </p:par>
    </p:tnLst>
    <p:bldLst>
      <p:bldP spid="314372" grpId="0" animBg="1" autoUpdateAnimBg="0"/>
      <p:bldP spid="31437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676400" y="304800"/>
            <a:ext cx="6629400" cy="13716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5400">
                <a:solidFill>
                  <a:srgbClr val="000099"/>
                </a:solidFill>
                <a:latin typeface="Arial Black" panose="020B0A04020102020204" pitchFamily="34" charset="0"/>
              </a:rPr>
              <a:t>Fatti !</a:t>
            </a:r>
            <a:r>
              <a:rPr lang="de-DE" altLang="it-IT" sz="6000" b="1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de-DE" altLang="it-IT" sz="6000" b="1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it-IT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Quote di mercato</a:t>
            </a:r>
            <a:r>
              <a:rPr lang="de-DE" altLang="it-IT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4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057400" y="2133600"/>
            <a:ext cx="62484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de-DE" altLang="it-IT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Forever Living Products</a:t>
            </a:r>
            <a:r>
              <a:rPr lang="de-DE" altLang="it-IT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™</a:t>
            </a:r>
            <a:r>
              <a:rPr lang="de-DE" altLang="it-IT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endParaRPr lang="de-DE" altLang="it-IT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2057400" y="335280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domina il mercato mondiale </a:t>
            </a:r>
            <a:r>
              <a:rPr kumimoji="0" lang="it-IT" altLang="it-IT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 una quota di mercato di oltre </a:t>
            </a:r>
            <a:r>
              <a:rPr kumimoji="0" lang="de-DE" altLang="it-IT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90% </a:t>
            </a:r>
          </a:p>
        </p:txBody>
      </p:sp>
      <p:pic>
        <p:nvPicPr>
          <p:cNvPr id="304135" name="pf2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4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35"/>
                </p:tgtEl>
              </p:cMediaNode>
            </p:audio>
          </p:childTnLst>
        </p:cTn>
      </p:par>
    </p:tnLst>
    <p:bldLst>
      <p:bldP spid="304130" grpId="0" animBg="1" autoUpdateAnimBg="0"/>
      <p:bldP spid="304131" grpId="0" build="p" autoUpdateAnimBg="0" advAuto="0"/>
      <p:bldP spid="30413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5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>
                <a:solidFill>
                  <a:schemeClr val="bg1"/>
                </a:solidFill>
                <a:latin typeface="Arial" panose="020B0604020202020204" pitchFamily="34" charset="0"/>
              </a:rPr>
              <a:t>Fakten Wettbewerb</a:t>
            </a:r>
          </a:p>
        </p:txBody>
      </p:sp>
      <p:sp>
        <p:nvSpPr>
          <p:cNvPr id="305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209800" y="3429000"/>
            <a:ext cx="60198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9933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t-IT" altLang="it-IT" sz="2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Risulta dal confronto dei prezzi di vendita estremamente competitiva rispetto alla concorrenza</a:t>
            </a:r>
            <a:r>
              <a:rPr lang="de-DE" altLang="it-IT" sz="2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1600200" y="304800"/>
            <a:ext cx="6553200" cy="1371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kumimoji="0" lang="de-DE" altLang="it-IT" sz="54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Fatti !</a:t>
            </a:r>
            <a:r>
              <a:rPr kumimoji="0" lang="de-DE" altLang="it-IT" sz="600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it-IT" sz="6000">
                <a:solidFill>
                  <a:srgbClr val="000099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20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 Concorrenza</a:t>
            </a:r>
            <a:r>
              <a:rPr kumimoji="0" lang="de-DE" altLang="it-IT" sz="20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2057400" y="2057400"/>
            <a:ext cx="6019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9933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0425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9525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8625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7725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49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1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93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65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sz="3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Forever Living Products</a:t>
            </a:r>
            <a:r>
              <a:rPr kumimoji="0" lang="de-DE" altLang="it-IT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™ </a:t>
            </a:r>
            <a:endParaRPr kumimoji="0" lang="de-DE" altLang="it-IT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5159" name="pf2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5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5159"/>
                </p:tgtEl>
              </p:cMediaNode>
            </p:audio>
          </p:childTnLst>
        </p:cTn>
      </p:par>
    </p:tnLst>
    <p:bldLst>
      <p:bldP spid="305155" grpId="0" autoUpdateAnimBg="0"/>
      <p:bldP spid="305156" grpId="0" animBg="1" autoUpdateAnimBg="0"/>
      <p:bldP spid="30515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15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>
                <a:solidFill>
                  <a:schemeClr val="bg1"/>
                </a:solidFill>
                <a:latin typeface="Arial" panose="020B0604020202020204" pitchFamily="34" charset="0"/>
              </a:rPr>
              <a:t>Fakten Garantie</a:t>
            </a:r>
          </a:p>
        </p:txBody>
      </p:sp>
      <p:sp>
        <p:nvSpPr>
          <p:cNvPr id="306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905000" y="3276600"/>
            <a:ext cx="62484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9933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it-IT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accorda dalla data di acquisto una GARANZIA SODDISFATTI o RIMBORSATI di 30 giorni su tutti i prodotti</a:t>
            </a:r>
            <a:r>
              <a:rPr lang="de-DE" altLang="it-IT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676400" y="304800"/>
            <a:ext cx="6553200" cy="1371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kumimoji="0" lang="de-DE" altLang="it-IT" sz="54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Fatti !</a:t>
            </a:r>
            <a:r>
              <a:rPr kumimoji="0" lang="de-DE" altLang="it-IT" sz="540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it-IT" sz="5400">
                <a:solidFill>
                  <a:srgbClr val="000099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it-IT" sz="20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Garanzia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600200" y="1905000"/>
            <a:ext cx="678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9933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0425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9525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8625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7725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49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1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93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6525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sz="3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Forever Living Products</a:t>
            </a:r>
            <a:r>
              <a:rPr kumimoji="0" lang="de-DE" altLang="it-IT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™</a:t>
            </a:r>
            <a:endParaRPr kumimoji="0" lang="de-DE" altLang="it-IT" sz="1000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6183" name="pf2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6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3"/>
                </p:tgtEl>
              </p:cMediaNode>
            </p:audio>
          </p:childTnLst>
        </p:cTn>
      </p:par>
    </p:tnLst>
    <p:bldLst>
      <p:bldP spid="306179" grpId="0" autoUpdateAnimBg="0"/>
      <p:bldP spid="306180" grpId="0" animBg="1" autoUpdateAnimBg="0"/>
      <p:bldP spid="30618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-685800" y="2438400"/>
            <a:ext cx="76200" cy="7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800">
                <a:solidFill>
                  <a:srgbClr val="FFFFCC"/>
                </a:solidFill>
                <a:latin typeface="Arial" panose="020B0604020202020204" pitchFamily="34" charset="0"/>
              </a:rPr>
              <a:t>Geschäftsmöglichkeit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6934200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lnSpc>
                <a:spcPct val="100000"/>
              </a:lnSpc>
            </a:pPr>
            <a:r>
              <a:rPr lang="it-IT" altLang="it-IT" sz="3600" b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L’opportunità di affari</a:t>
            </a:r>
            <a:endParaRPr lang="de-DE" altLang="it-IT" sz="3600" b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206" name="Picture 6" descr="Bergstep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1476" r="7047" b="13066"/>
          <a:stretch>
            <a:fillRect/>
          </a:stretch>
        </p:blipFill>
        <p:spPr bwMode="auto">
          <a:xfrm>
            <a:off x="3048000" y="1295400"/>
            <a:ext cx="3746500" cy="472598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9" name="pf2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0" name="UTOPIA_WINDOWS_STARTE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7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07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10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09"/>
                </p:tgtEl>
              </p:cMediaNode>
            </p:audio>
          </p:childTnLst>
        </p:cTn>
      </p:par>
    </p:tnLst>
    <p:bldLst>
      <p:bldP spid="30720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76200" cy="40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Wachstumsmarkt</a:t>
            </a: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1219200" y="228600"/>
            <a:ext cx="7620000" cy="519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100000"/>
              </a:lnSpc>
            </a:pPr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Il mercato a maggiore crescita nel futuro</a:t>
            </a:r>
            <a:r>
              <a:rPr lang="de-DE" alt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...</a:t>
            </a: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2362200" y="1676400"/>
            <a:ext cx="5715000" cy="3444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it-IT" altLang="it-IT" sz="36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Courier New" panose="02070309020205020404" pitchFamily="49" charset="0"/>
              </a:rPr>
              <a:t>Il mercato </a:t>
            </a:r>
            <a:r>
              <a:rPr lang="it-IT" altLang="it-IT" sz="36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del benessere e dell’</a:t>
            </a:r>
            <a:r>
              <a:rPr lang="it-IT" altLang="it-IT" sz="36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Courier New" panose="02070309020205020404" pitchFamily="49" charset="0"/>
              </a:rPr>
              <a:t>alimentazione sana sta crescendo e gli esperti sono sicuri:	</a:t>
            </a: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it-IT" altLang="it-IT" sz="36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Courier New" panose="02070309020205020404" pitchFamily="49" charset="0"/>
              </a:rPr>
              <a:t>anche in futuro continuerà così</a:t>
            </a:r>
            <a:r>
              <a:rPr lang="it-IT" altLang="it-IT" sz="36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Con la </a:t>
            </a:r>
            <a:r>
              <a:rPr lang="it-IT" altLang="it-IT"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FLP</a:t>
            </a:r>
            <a:r>
              <a:rPr lang="it-IT" altLang="it-IT" sz="3600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 è in continua crescita</a:t>
            </a:r>
            <a:endParaRPr lang="de-DE" altLang="it-IT" sz="3600" b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236" name="pf2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8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36"/>
                </p:tgtEl>
              </p:cMediaNode>
            </p:audio>
          </p:childTnLst>
        </p:cTn>
      </p:par>
    </p:tnLst>
    <p:bldLst>
      <p:bldP spid="308231" grpId="0" animBg="1" autoUpdateAnimBg="0"/>
      <p:bldP spid="30823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47800" y="361950"/>
            <a:ext cx="6858000" cy="781050"/>
          </a:xfrm>
          <a:gradFill rotWithShape="0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CC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Il bio-boom</a:t>
            </a:r>
          </a:p>
        </p:txBody>
      </p:sp>
      <p:sp>
        <p:nvSpPr>
          <p:cNvPr id="96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057400" y="1752600"/>
            <a:ext cx="5334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568325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Nei prossimi anni il fatturato dei prodotti biologici salirà da </a:t>
            </a:r>
          </a:p>
          <a:p>
            <a:pPr defTabSz="568325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de-DE" altLang="it-IT" sz="3600" b="1">
                <a:solidFill>
                  <a:srgbClr val="0000CC"/>
                </a:solidFill>
                <a:latin typeface="Arial Black" panose="020B0A04020102020204" pitchFamily="34" charset="0"/>
              </a:rPr>
              <a:t>2,6</a:t>
            </a:r>
            <a:r>
              <a:rPr lang="de-DE" altLang="it-IT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de-DE" altLang="it-IT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de-DE" altLang="it-IT" sz="4000" b="1">
                <a:solidFill>
                  <a:srgbClr val="0000CC"/>
                </a:solidFill>
                <a:latin typeface="Arial Black" panose="020B0A04020102020204" pitchFamily="34" charset="0"/>
              </a:rPr>
              <a:t>15,5</a:t>
            </a:r>
            <a:r>
              <a:rPr lang="de-DE" altLang="it-IT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miliardi </a:t>
            </a:r>
          </a:p>
          <a:p>
            <a:pPr defTabSz="568325"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di Euro</a:t>
            </a:r>
            <a:r>
              <a:rPr lang="de-DE" altLang="it-IT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ciò è stato rilevato dagli esperti alla fiera </a:t>
            </a: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Arial Unicode MS" pitchFamily="34" charset="-128"/>
              </a:rPr>
              <a:t>“</a:t>
            </a: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Pro Sanita</a:t>
            </a:r>
            <a:r>
              <a:rPr lang="de-DE" altLang="it-IT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Arial Unicode MS" pitchFamily="34" charset="-128"/>
              </a:rPr>
              <a:t>”</a:t>
            </a:r>
          </a:p>
        </p:txBody>
      </p:sp>
      <p:pic>
        <p:nvPicPr>
          <p:cNvPr id="96260" name="M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0"/>
                </p:tgtEl>
              </p:cMediaNode>
            </p:audio>
          </p:childTnLst>
        </p:cTn>
      </p:par>
    </p:tnLst>
    <p:bldLst>
      <p:bldP spid="96258" grpId="0" animBg="1" autoUpdateAnimBg="0"/>
      <p:bldP spid="9625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19200" y="152400"/>
            <a:ext cx="7696200" cy="685800"/>
          </a:xfr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>
              <a:lnSpc>
                <a:spcPct val="90000"/>
              </a:lnSpc>
            </a:pPr>
            <a:r>
              <a:rPr lang="de-DE" altLang="it-IT" sz="36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Quali sono i nostri obiettivi?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i="1">
                <a:solidFill>
                  <a:srgbClr val="FF0000"/>
                </a:solidFill>
                <a:effectLst/>
              </a:rPr>
              <a:t>Le qualità di vita</a:t>
            </a:r>
            <a:r>
              <a:rPr lang="de-DE" altLang="it-IT" sz="2800" i="1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09252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2590800" y="1066800"/>
            <a:ext cx="45720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82600" indent="-482600">
              <a:lnSpc>
                <a:spcPct val="140000"/>
              </a:lnSpc>
              <a:buClr>
                <a:srgbClr val="000099"/>
              </a:buClr>
              <a:buSzTx/>
              <a:buFont typeface="Wingdings" panose="05000000000000000000" pitchFamily="2" charset="2"/>
              <a:buChar char="ü"/>
            </a:pPr>
            <a:r>
              <a:rPr lang="de-DE" altLang="it-IT" sz="2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sicurezza finanziara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2590800" y="160020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it-IT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Un guadagno da lavoro indipendente</a:t>
            </a:r>
            <a:endParaRPr kumimoji="0" lang="de-DE" altLang="it-IT" sz="22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2590800" y="2133600"/>
            <a:ext cx="5510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it-IT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Possibilità di aiutare altre persone</a:t>
            </a: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2590800" y="2667000"/>
            <a:ext cx="304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tempo libero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2590800" y="320040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Migliore qualità di vita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2590800" y="373380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tempo per la famiglia</a:t>
            </a:r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2590800" y="426720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indipendenza</a:t>
            </a:r>
          </a:p>
        </p:txBody>
      </p:sp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2590800" y="4800600"/>
            <a:ext cx="6373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senso nella propria attività quotidiana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2590800" y="53340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riconoscimento</a:t>
            </a:r>
          </a:p>
        </p:txBody>
      </p:sp>
      <p:sp>
        <p:nvSpPr>
          <p:cNvPr id="309261" name="Rectangle 13"/>
          <p:cNvSpPr>
            <a:spLocks noChangeArrowheads="1"/>
          </p:cNvSpPr>
          <p:nvPr/>
        </p:nvSpPr>
        <p:spPr bwMode="auto">
          <a:xfrm>
            <a:off x="2590800" y="58674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2600" indent="-482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8850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70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615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kumimoji="0" lang="de-DE" altLang="it-IT" sz="2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Più lusso</a:t>
            </a:r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4267200" y="2667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i="1">
                <a:solidFill>
                  <a:srgbClr val="FF0000"/>
                </a:solidFill>
                <a:effectLst/>
              </a:rPr>
              <a:t>Il lusso</a:t>
            </a:r>
            <a:r>
              <a:rPr lang="de-DE" altLang="it-IT" sz="2800" i="1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5029200" y="1219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i="1">
                <a:solidFill>
                  <a:srgbClr val="FF0000"/>
                </a:solidFill>
                <a:effectLst/>
              </a:rPr>
              <a:t>Il tempo libero</a:t>
            </a:r>
            <a:r>
              <a:rPr lang="de-DE" altLang="it-IT" sz="2800" i="1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09264" name="Text Box 16"/>
          <p:cNvSpPr txBox="1">
            <a:spLocks noChangeArrowheads="1"/>
          </p:cNvSpPr>
          <p:nvPr/>
        </p:nvSpPr>
        <p:spPr bwMode="auto">
          <a:xfrm>
            <a:off x="1600200" y="4191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i="1">
                <a:solidFill>
                  <a:srgbClr val="FF0000"/>
                </a:solidFill>
                <a:effectLst/>
              </a:rPr>
              <a:t>La soddisfazione</a:t>
            </a:r>
            <a:r>
              <a:rPr lang="de-DE" altLang="it-IT" sz="2800" i="1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09265" name="Text Box 17"/>
          <p:cNvSpPr txBox="1">
            <a:spLocks noChangeArrowheads="1"/>
          </p:cNvSpPr>
          <p:nvPr/>
        </p:nvSpPr>
        <p:spPr bwMode="auto">
          <a:xfrm>
            <a:off x="5029200" y="3505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i="1">
                <a:solidFill>
                  <a:srgbClr val="FF0000"/>
                </a:solidFill>
                <a:effectLst/>
              </a:rPr>
              <a:t>Il successo</a:t>
            </a:r>
            <a:r>
              <a:rPr lang="de-DE" altLang="it-IT" sz="2800" i="1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09266" name="Text Box 18"/>
          <p:cNvSpPr txBox="1">
            <a:spLocks noChangeArrowheads="1"/>
          </p:cNvSpPr>
          <p:nvPr/>
        </p:nvSpPr>
        <p:spPr bwMode="auto">
          <a:xfrm>
            <a:off x="1676400" y="2514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2800" i="1">
                <a:solidFill>
                  <a:srgbClr val="FF0000"/>
                </a:solidFill>
                <a:effectLst/>
              </a:rPr>
              <a:t>L’indipendenza</a:t>
            </a:r>
            <a:r>
              <a:rPr lang="de-DE" altLang="it-IT" sz="2800" i="1"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309269" name="pf2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70" name="M0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9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45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95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09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9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4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4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99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4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9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4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9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45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69"/>
                </p:tgtEl>
              </p:cMediaNode>
            </p:audio>
            <p:audio>
              <p:cMediaNode>
                <p:cTn id="8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70"/>
                </p:tgtEl>
              </p:cMediaNode>
            </p:audio>
          </p:childTnLst>
        </p:cTn>
      </p:par>
    </p:tnLst>
    <p:bldLst>
      <p:bldP spid="309250" grpId="0" animBg="1" autoUpdateAnimBg="0"/>
      <p:bldP spid="309251" grpId="0" autoUpdateAnimBg="0"/>
      <p:bldP spid="309252" grpId="0" build="p" autoUpdateAnimBg="0" advAuto="2000"/>
      <p:bldP spid="309253" grpId="0" autoUpdateAnimBg="0"/>
      <p:bldP spid="309254" grpId="0" autoUpdateAnimBg="0"/>
      <p:bldP spid="309255" grpId="0" autoUpdateAnimBg="0"/>
      <p:bldP spid="309256" grpId="0" autoUpdateAnimBg="0"/>
      <p:bldP spid="309257" grpId="0" autoUpdateAnimBg="0"/>
      <p:bldP spid="309258" grpId="0" autoUpdateAnimBg="0"/>
      <p:bldP spid="309259" grpId="0" autoUpdateAnimBg="0"/>
      <p:bldP spid="309260" grpId="0" autoUpdateAnimBg="0"/>
      <p:bldP spid="309261" grpId="0" autoUpdateAnimBg="0"/>
      <p:bldP spid="309262" grpId="0" autoUpdateAnimBg="0"/>
      <p:bldP spid="309263" grpId="0" autoUpdateAnimBg="0"/>
      <p:bldP spid="309264" grpId="0" autoUpdateAnimBg="0"/>
      <p:bldP spid="309265" grpId="0" autoUpdateAnimBg="0"/>
      <p:bldP spid="30926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Auftragsrah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4583" r="7813" b="12895"/>
          <a:stretch>
            <a:fillRect/>
          </a:stretch>
        </p:blipFill>
        <p:spPr bwMode="auto">
          <a:xfrm>
            <a:off x="2590800" y="76200"/>
            <a:ext cx="506571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7" name="Rectangle 5"/>
          <p:cNvSpPr>
            <a:spLocks noChangeArrowheads="1"/>
          </p:cNvSpPr>
          <p:nvPr>
            <p:ph type="title" idx="4294967295"/>
          </p:nvPr>
        </p:nvSpPr>
        <p:spPr bwMode="auto">
          <a:xfrm>
            <a:off x="2667000" y="152400"/>
            <a:ext cx="3962400" cy="3619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2700000" scaled="1"/>
          </a:gradFill>
          <a:ln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it-IT" altLang="it-IT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Il passaporto per il successo</a:t>
            </a:r>
            <a:r>
              <a:rPr lang="de-DE" altLang="it-IT" sz="1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10279" name="pf2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80" name="Picture 8" descr="distributor-antrag-it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45751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0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27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19200" y="152400"/>
            <a:ext cx="7696200" cy="571500"/>
          </a:xfr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Perciò Lei può </a:t>
            </a:r>
            <a:r>
              <a:rPr lang="it-IT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guadagna</a:t>
            </a:r>
            <a:r>
              <a:rPr lang="de-DE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re</a:t>
            </a:r>
            <a:r>
              <a:rPr lang="de-DE" altLang="it-IT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così bene con noi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2209800" cy="9906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bIns="0" anchor="ctr" anchorCtr="1">
            <a:flatTx/>
          </a:bodyPr>
          <a:lstStyle/>
          <a:p>
            <a:pPr>
              <a:lnSpc>
                <a:spcPct val="110000"/>
              </a:lnSpc>
            </a:pPr>
            <a:r>
              <a:rPr lang="it-IT" altLang="it-IT">
                <a:solidFill>
                  <a:schemeClr val="bg2"/>
                </a:solidFill>
                <a:effectLst/>
              </a:rPr>
              <a:t>Metodo di distribuzione classico</a:t>
            </a:r>
            <a:r>
              <a:rPr lang="de-DE" altLang="it-IT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124200" y="24384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Produttore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124200" y="317658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Importatore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124200" y="391953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Pubblicità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3124200" y="462438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altLang="it-IT" sz="2200">
                <a:solidFill>
                  <a:schemeClr val="bg2"/>
                </a:solidFill>
                <a:effectLst/>
              </a:rPr>
              <a:t>Grossista</a:t>
            </a:r>
            <a:r>
              <a:rPr lang="de-DE" altLang="it-IT" sz="2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124200" y="5349875"/>
            <a:ext cx="2286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altLang="it-IT" sz="2200">
                <a:solidFill>
                  <a:schemeClr val="bg2"/>
                </a:solidFill>
                <a:effectLst/>
              </a:rPr>
              <a:t>Dettagliante</a:t>
            </a:r>
            <a:r>
              <a:rPr lang="de-DE" altLang="it-IT" sz="2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124200" y="618648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Cliente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4648200" y="243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€ 10,-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4191000" y="61722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€ 100,- </a:t>
            </a:r>
          </a:p>
        </p:txBody>
      </p:sp>
      <p:sp>
        <p:nvSpPr>
          <p:cNvPr id="311309" name="AutoShape 13"/>
          <p:cNvSpPr>
            <a:spLocks noChangeArrowheads="1"/>
          </p:cNvSpPr>
          <p:nvPr/>
        </p:nvSpPr>
        <p:spPr bwMode="auto">
          <a:xfrm>
            <a:off x="2590800" y="2514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2590800" y="2438400"/>
            <a:ext cx="76200" cy="403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1" name="AutoShape 15"/>
          <p:cNvSpPr>
            <a:spLocks noChangeArrowheads="1"/>
          </p:cNvSpPr>
          <p:nvPr/>
        </p:nvSpPr>
        <p:spPr bwMode="auto">
          <a:xfrm>
            <a:off x="2590800" y="3276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2" name="AutoShape 16"/>
          <p:cNvSpPr>
            <a:spLocks noChangeArrowheads="1"/>
          </p:cNvSpPr>
          <p:nvPr/>
        </p:nvSpPr>
        <p:spPr bwMode="auto">
          <a:xfrm>
            <a:off x="2590800" y="4038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3" name="AutoShape 17"/>
          <p:cNvSpPr>
            <a:spLocks noChangeArrowheads="1"/>
          </p:cNvSpPr>
          <p:nvPr/>
        </p:nvSpPr>
        <p:spPr bwMode="auto">
          <a:xfrm>
            <a:off x="2590800" y="4724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4" name="AutoShape 18"/>
          <p:cNvSpPr>
            <a:spLocks noChangeArrowheads="1"/>
          </p:cNvSpPr>
          <p:nvPr/>
        </p:nvSpPr>
        <p:spPr bwMode="auto">
          <a:xfrm>
            <a:off x="2590800" y="5486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2590800" y="6324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6477000" y="24384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Produttore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6477000" y="317658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Importatore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6477000" y="391953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Pubblicità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6477000" y="462438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altLang="it-IT" sz="2200">
                <a:solidFill>
                  <a:schemeClr val="bg2"/>
                </a:solidFill>
                <a:effectLst/>
              </a:rPr>
              <a:t>Grossista</a:t>
            </a:r>
            <a:r>
              <a:rPr lang="de-DE" altLang="it-IT" sz="2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6477000" y="5348288"/>
            <a:ext cx="2209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altLang="it-IT" sz="2200">
                <a:solidFill>
                  <a:schemeClr val="bg2"/>
                </a:solidFill>
                <a:effectLst/>
              </a:rPr>
              <a:t>Dettagliante</a:t>
            </a:r>
            <a:r>
              <a:rPr lang="de-DE" altLang="it-IT" sz="2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6477000" y="6186488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altLang="it-IT" sz="2200">
                <a:solidFill>
                  <a:schemeClr val="bg2"/>
                </a:solidFill>
                <a:effectLst/>
              </a:rPr>
              <a:t>Cliente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/>
        </p:nvSpPr>
        <p:spPr bwMode="auto">
          <a:xfrm>
            <a:off x="8001000" y="243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€ 10,-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7543800" y="61722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€ 100,- </a:t>
            </a:r>
          </a:p>
        </p:txBody>
      </p:sp>
      <p:sp>
        <p:nvSpPr>
          <p:cNvPr id="311324" name="AutoShape 28"/>
          <p:cNvSpPr>
            <a:spLocks noChangeArrowheads="1"/>
          </p:cNvSpPr>
          <p:nvPr/>
        </p:nvSpPr>
        <p:spPr bwMode="auto">
          <a:xfrm>
            <a:off x="5943600" y="2514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25" name="Rectangle 29"/>
          <p:cNvSpPr>
            <a:spLocks noChangeArrowheads="1"/>
          </p:cNvSpPr>
          <p:nvPr/>
        </p:nvSpPr>
        <p:spPr bwMode="auto">
          <a:xfrm>
            <a:off x="5943600" y="1371600"/>
            <a:ext cx="76200" cy="5105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26" name="AutoShape 30"/>
          <p:cNvSpPr>
            <a:spLocks noChangeArrowheads="1"/>
          </p:cNvSpPr>
          <p:nvPr/>
        </p:nvSpPr>
        <p:spPr bwMode="auto">
          <a:xfrm>
            <a:off x="5943600" y="6324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27" name="Rectangle 31"/>
          <p:cNvSpPr>
            <a:spLocks noChangeArrowheads="1"/>
          </p:cNvSpPr>
          <p:nvPr/>
        </p:nvSpPr>
        <p:spPr bwMode="auto">
          <a:xfrm>
            <a:off x="3276600" y="1371600"/>
            <a:ext cx="2667000" cy="76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28" name="Text Box 32"/>
          <p:cNvSpPr txBox="1">
            <a:spLocks noChangeArrowheads="1"/>
          </p:cNvSpPr>
          <p:nvPr/>
        </p:nvSpPr>
        <p:spPr bwMode="auto">
          <a:xfrm>
            <a:off x="6248400" y="2362200"/>
            <a:ext cx="2438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260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11329" name="Rectangle 33"/>
          <p:cNvSpPr>
            <a:spLocks noChangeArrowheads="1"/>
          </p:cNvSpPr>
          <p:nvPr/>
        </p:nvSpPr>
        <p:spPr bwMode="auto">
          <a:xfrm>
            <a:off x="2438400" y="2438400"/>
            <a:ext cx="152400" cy="76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11332" name="pf3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514600" y="1066800"/>
            <a:ext cx="2971800" cy="928688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4" dir="t"/>
          </a:scene3d>
          <a:sp3d extrusionH="100000" prstMaterial="legacyPlastic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9933"/>
                  </a:outerShdw>
                </a:effectLst>
              </a14:hiddenEffects>
            </a:ext>
          </a:extLst>
        </p:spPr>
        <p:txBody>
          <a:bodyPr lIns="0" anchor="ctr" anchorCtr="1">
            <a:spAutoFit/>
            <a:flatTx/>
          </a:bodyPr>
          <a:lstStyle/>
          <a:p>
            <a:r>
              <a:rPr lang="it-IT" altLang="it-IT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altLang="it-IT">
                <a:solidFill>
                  <a:schemeClr val="bg2"/>
                </a:solidFill>
                <a:effectLst/>
              </a:rPr>
              <a:t>Metodo di distribuzione</a:t>
            </a:r>
            <a:r>
              <a:rPr lang="it-IT" altLang="it-IT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Forever Living Products™</a:t>
            </a:r>
            <a:r>
              <a:rPr lang="de-DE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11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875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75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375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875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375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375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875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375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375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875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875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375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875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375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875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375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875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4375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875"/>
                            </p:stCondLst>
                            <p:childTnLst>
                              <p:par>
                                <p:cTn id="1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375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875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6375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6875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7375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7875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32"/>
                </p:tgtEl>
              </p:cMediaNode>
            </p:audio>
          </p:childTnLst>
        </p:cTn>
      </p:par>
    </p:tnLst>
    <p:bldLst>
      <p:bldP spid="311298" grpId="0" animBg="1" autoUpdateAnimBg="0"/>
      <p:bldP spid="311299" grpId="0" animBg="1" autoUpdateAnimBg="0"/>
      <p:bldP spid="311301" grpId="0" autoUpdateAnimBg="0"/>
      <p:bldP spid="311302" grpId="0" autoUpdateAnimBg="0"/>
      <p:bldP spid="311303" grpId="0" autoUpdateAnimBg="0"/>
      <p:bldP spid="311304" grpId="0" autoUpdateAnimBg="0"/>
      <p:bldP spid="311305" grpId="0" autoUpdateAnimBg="0"/>
      <p:bldP spid="311306" grpId="0" autoUpdateAnimBg="0"/>
      <p:bldP spid="311307" grpId="0" autoUpdateAnimBg="0"/>
      <p:bldP spid="311308" grpId="0" autoUpdateAnimBg="0"/>
      <p:bldP spid="311316" grpId="0" autoUpdateAnimBg="0"/>
      <p:bldP spid="311317" grpId="0" autoUpdateAnimBg="0"/>
      <p:bldP spid="311318" grpId="0" autoUpdateAnimBg="0"/>
      <p:bldP spid="311319" grpId="0" autoUpdateAnimBg="0"/>
      <p:bldP spid="311320" grpId="0" autoUpdateAnimBg="0"/>
      <p:bldP spid="311321" grpId="0" autoUpdateAnimBg="0"/>
      <p:bldP spid="311322" grpId="0" autoUpdateAnimBg="0"/>
      <p:bldP spid="311323" grpId="0" autoUpdateAnimBg="0"/>
      <p:bldP spid="311328" grpId="0" autoUpdateAnimBg="0"/>
      <p:bldP spid="31130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010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  <a:latin typeface="Arial" panose="020B0604020202020204" pitchFamily="34" charset="0"/>
              </a:rPr>
              <a:t>Victor Hugo</a:t>
            </a:r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1600200" y="9144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91" tIns="18000" rIns="95591" bIns="47796" anchor="ctr"/>
          <a:lstStyle>
            <a:lvl1pPr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7838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5675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1350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85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7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29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01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it-IT" altLang="it-IT" sz="4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“Nulla è così travolgente come un‘idea il cui momento è arrivato.“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kumimoji="0" lang="de-DE" altLang="it-IT" sz="48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3429000" y="4572000"/>
            <a:ext cx="411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91" tIns="199462" rIns="95591" bIns="47796">
            <a:spAutoFit/>
          </a:bodyPr>
          <a:lstStyle>
            <a:lvl1pPr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7838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5675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1350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85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7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29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01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0" lang="de-DE" altLang="it-IT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   	      </a:t>
            </a:r>
            <a:r>
              <a:rPr kumimoji="0" lang="de-DE" altLang="it-IT" sz="12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Victor Hugo</a:t>
            </a:r>
          </a:p>
        </p:txBody>
      </p:sp>
      <p:pic>
        <p:nvPicPr>
          <p:cNvPr id="210966" name="pf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6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52400"/>
            <a:ext cx="7162800" cy="914400"/>
          </a:xfrm>
          <a:gradFill rotWithShape="0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3" dir="b"/>
          </a:scene3d>
          <a:sp3d extrusionH="227000" prstMaterial="legacyPlastic">
            <a:bevelT w="13500" h="13500" prst="angle"/>
            <a:bevelB w="13500" h="13500" prst="angle"/>
            <a:extrusionClr>
              <a:srgbClr val="0000CC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de-DE" altLang="it-IT">
                <a:solidFill>
                  <a:srgbClr val="0000CC"/>
                </a:solidFill>
                <a:latin typeface="Arial Black" panose="020B0A04020102020204" pitchFamily="34" charset="0"/>
              </a:rPr>
              <a:t>Bonus di vendita personale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4114800" y="2209800"/>
            <a:ext cx="2133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de-DE" altLang="it-IT" sz="4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Come?</a:t>
            </a:r>
          </a:p>
        </p:txBody>
      </p:sp>
      <p:grpSp>
        <p:nvGrpSpPr>
          <p:cNvPr id="196648" name="Group 40"/>
          <p:cNvGrpSpPr>
            <a:grpSpLocks/>
          </p:cNvGrpSpPr>
          <p:nvPr/>
        </p:nvGrpSpPr>
        <p:grpSpPr bwMode="auto">
          <a:xfrm>
            <a:off x="228600" y="1371600"/>
            <a:ext cx="8915400" cy="519113"/>
            <a:chOff x="528" y="864"/>
            <a:chExt cx="4992" cy="327"/>
          </a:xfrm>
        </p:grpSpPr>
        <p:sp>
          <p:nvSpPr>
            <p:cNvPr id="196612" name="Text Box 4"/>
            <p:cNvSpPr txBox="1">
              <a:spLocks noChangeArrowheads="1"/>
            </p:cNvSpPr>
            <p:nvPr/>
          </p:nvSpPr>
          <p:spPr bwMode="auto">
            <a:xfrm>
              <a:off x="1152" y="864"/>
              <a:ext cx="4368" cy="327"/>
            </a:xfrm>
            <a:prstGeom prst="rect">
              <a:avLst/>
            </a:prstGeom>
            <a:gradFill rotWithShape="0">
              <a:gsLst>
                <a:gs pos="0">
                  <a:srgbClr val="0000CC"/>
                </a:gs>
                <a:gs pos="50000">
                  <a:srgbClr val="DDDDDD"/>
                </a:gs>
                <a:gs pos="100000">
                  <a:srgbClr val="0000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altLang="it-IT" sz="2800">
                  <a:solidFill>
                    <a:schemeClr val="bg2"/>
                  </a:solidFill>
                  <a:effectLst/>
                </a:rPr>
                <a:t>Lei guadagna dal 30% al 48 % </a:t>
              </a:r>
              <a:r>
                <a:rPr lang="de-DE" altLang="it-IT" sz="1500">
                  <a:solidFill>
                    <a:schemeClr val="bg2"/>
                  </a:solidFill>
                  <a:effectLst/>
                </a:rPr>
                <a:t>sul prezzo netto di vendita</a:t>
              </a:r>
            </a:p>
          </p:txBody>
        </p:sp>
        <p:sp>
          <p:nvSpPr>
            <p:cNvPr id="196630" name="AutoShape 22"/>
            <p:cNvSpPr>
              <a:spLocks noChangeArrowheads="1"/>
            </p:cNvSpPr>
            <p:nvPr/>
          </p:nvSpPr>
          <p:spPr bwMode="auto">
            <a:xfrm>
              <a:off x="528" y="912"/>
              <a:ext cx="57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6649" name="Group 41"/>
          <p:cNvGrpSpPr>
            <a:grpSpLocks/>
          </p:cNvGrpSpPr>
          <p:nvPr/>
        </p:nvGrpSpPr>
        <p:grpSpPr bwMode="auto">
          <a:xfrm>
            <a:off x="1676400" y="3124200"/>
            <a:ext cx="6410325" cy="1265238"/>
            <a:chOff x="1056" y="1968"/>
            <a:chExt cx="4038" cy="797"/>
          </a:xfrm>
        </p:grpSpPr>
        <p:sp>
          <p:nvSpPr>
            <p:cNvPr id="196614" name="Text Box 6"/>
            <p:cNvSpPr txBox="1">
              <a:spLocks noChangeArrowheads="1"/>
            </p:cNvSpPr>
            <p:nvPr/>
          </p:nvSpPr>
          <p:spPr bwMode="auto">
            <a:xfrm>
              <a:off x="1824" y="1968"/>
              <a:ext cx="3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it-IT" altLang="it-IT" sz="3200">
                  <a:solidFill>
                    <a:schemeClr val="bg2"/>
                  </a:solidFill>
                  <a:effectLst/>
                </a:rPr>
                <a:t>Usando i</a:t>
              </a:r>
              <a:r>
                <a:rPr lang="de-DE" altLang="it-IT" sz="3200">
                  <a:solidFill>
                    <a:schemeClr val="bg2"/>
                  </a:solidFill>
                  <a:effectLst/>
                </a:rPr>
                <a:t> prodotti</a:t>
              </a:r>
            </a:p>
          </p:txBody>
        </p:sp>
        <p:sp>
          <p:nvSpPr>
            <p:cNvPr id="196629" name="AutoShape 21"/>
            <p:cNvSpPr>
              <a:spLocks noChangeArrowheads="1"/>
            </p:cNvSpPr>
            <p:nvPr/>
          </p:nvSpPr>
          <p:spPr bwMode="auto">
            <a:xfrm>
              <a:off x="1056" y="2064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6631" name="Text Box 23"/>
            <p:cNvSpPr txBox="1">
              <a:spLocks noChangeArrowheads="1"/>
            </p:cNvSpPr>
            <p:nvPr/>
          </p:nvSpPr>
          <p:spPr bwMode="auto">
            <a:xfrm>
              <a:off x="1824" y="2400"/>
              <a:ext cx="3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it-IT" altLang="it-IT" sz="3200">
                  <a:solidFill>
                    <a:schemeClr val="bg2"/>
                  </a:solidFill>
                  <a:effectLst/>
                </a:rPr>
                <a:t>Parlando</a:t>
              </a:r>
              <a:r>
                <a:rPr lang="de-DE" altLang="it-IT" sz="3200">
                  <a:solidFill>
                    <a:schemeClr val="bg2"/>
                  </a:solidFill>
                  <a:effectLst/>
                </a:rPr>
                <a:t> con la gente</a:t>
              </a:r>
            </a:p>
          </p:txBody>
        </p:sp>
        <p:sp>
          <p:nvSpPr>
            <p:cNvPr id="196632" name="AutoShape 24"/>
            <p:cNvSpPr>
              <a:spLocks noChangeArrowheads="1"/>
            </p:cNvSpPr>
            <p:nvPr/>
          </p:nvSpPr>
          <p:spPr bwMode="auto">
            <a:xfrm>
              <a:off x="1056" y="2496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6651" name="Group 43"/>
          <p:cNvGrpSpPr>
            <a:grpSpLocks/>
          </p:cNvGrpSpPr>
          <p:nvPr/>
        </p:nvGrpSpPr>
        <p:grpSpPr bwMode="auto">
          <a:xfrm>
            <a:off x="1676400" y="4876800"/>
            <a:ext cx="7212013" cy="641350"/>
            <a:chOff x="1056" y="3072"/>
            <a:chExt cx="4543" cy="404"/>
          </a:xfrm>
        </p:grpSpPr>
        <p:sp>
          <p:nvSpPr>
            <p:cNvPr id="196616" name="Text Box 8"/>
            <p:cNvSpPr txBox="1">
              <a:spLocks noChangeArrowheads="1"/>
            </p:cNvSpPr>
            <p:nvPr/>
          </p:nvSpPr>
          <p:spPr bwMode="auto">
            <a:xfrm>
              <a:off x="1584" y="3072"/>
              <a:ext cx="4015" cy="404"/>
            </a:xfrm>
            <a:prstGeom prst="rect">
              <a:avLst/>
            </a:prstGeom>
            <a:gradFill rotWithShape="0">
              <a:gsLst>
                <a:gs pos="0">
                  <a:srgbClr val="0000CC"/>
                </a:gs>
                <a:gs pos="50000">
                  <a:srgbClr val="DDDDDD"/>
                </a:gs>
                <a:gs pos="100000">
                  <a:srgbClr val="0000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altLang="it-IT" sz="18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ca.</a:t>
              </a:r>
              <a:r>
                <a:rPr lang="de-DE" altLang="it-IT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6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€</a:t>
              </a:r>
              <a:r>
                <a:rPr lang="de-DE" altLang="it-IT" sz="36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3.000 </a:t>
              </a:r>
              <a:r>
                <a:rPr lang="de-DE" altLang="it-IT" sz="1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fino</a:t>
              </a:r>
              <a:r>
                <a:rPr lang="de-DE" altLang="it-IT" sz="36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6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€</a:t>
              </a:r>
              <a:r>
                <a:rPr lang="de-DE" altLang="it-IT" sz="36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6.000</a:t>
              </a:r>
              <a:r>
                <a:rPr lang="de-DE" altLang="it-IT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1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all‘anno</a:t>
              </a:r>
            </a:p>
          </p:txBody>
        </p:sp>
        <p:sp>
          <p:nvSpPr>
            <p:cNvPr id="196633" name="AutoShape 25"/>
            <p:cNvSpPr>
              <a:spLocks noChangeArrowheads="1"/>
            </p:cNvSpPr>
            <p:nvPr/>
          </p:nvSpPr>
          <p:spPr bwMode="auto">
            <a:xfrm>
              <a:off x="1056" y="3168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6652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76200" cy="7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Persönlicher Verkaufsbonus</a:t>
            </a:r>
          </a:p>
        </p:txBody>
      </p:sp>
      <p:pic>
        <p:nvPicPr>
          <p:cNvPr id="196653" name="pf3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53"/>
                </p:tgtEl>
              </p:cMediaNode>
            </p:audio>
          </p:childTnLst>
        </p:cTn>
      </p:par>
    </p:tnLst>
    <p:bldLst>
      <p:bldP spid="196611" grpId="0" build="p" animBg="1" autoUpdateAnimBg="0" advAuto="0"/>
      <p:bldP spid="19661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81000" cy="7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 b="1">
                <a:solidFill>
                  <a:schemeClr val="bg1"/>
                </a:solidFill>
                <a:latin typeface="Arial" panose="020B0604020202020204" pitchFamily="34" charset="0"/>
              </a:rPr>
              <a:t>Marketingplan Teambonus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28600"/>
            <a:ext cx="7162800" cy="6858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flatTx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de-DE" altLang="it-IT" sz="3600">
                <a:solidFill>
                  <a:srgbClr val="0000CC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Bonus di gruppo</a:t>
            </a:r>
            <a:r>
              <a:rPr lang="de-DE" altLang="it-IT" sz="3600">
                <a:solidFill>
                  <a:srgbClr val="0000CC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4419600" y="16002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de-DE" altLang="it-IT" sz="4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?</a:t>
            </a:r>
          </a:p>
        </p:txBody>
      </p:sp>
      <p:grpSp>
        <p:nvGrpSpPr>
          <p:cNvPr id="197665" name="Group 33"/>
          <p:cNvGrpSpPr>
            <a:grpSpLocks/>
          </p:cNvGrpSpPr>
          <p:nvPr/>
        </p:nvGrpSpPr>
        <p:grpSpPr bwMode="auto">
          <a:xfrm>
            <a:off x="1524000" y="990600"/>
            <a:ext cx="6477000" cy="457200"/>
            <a:chOff x="1104" y="624"/>
            <a:chExt cx="4080" cy="288"/>
          </a:xfrm>
        </p:grpSpPr>
        <p:sp>
          <p:nvSpPr>
            <p:cNvPr id="197637" name="Text Box 5"/>
            <p:cNvSpPr txBox="1">
              <a:spLocks noChangeArrowheads="1"/>
            </p:cNvSpPr>
            <p:nvPr/>
          </p:nvSpPr>
          <p:spPr bwMode="auto">
            <a:xfrm>
              <a:off x="1776" y="624"/>
              <a:ext cx="3408" cy="288"/>
            </a:xfrm>
            <a:prstGeom prst="rect">
              <a:avLst/>
            </a:prstGeom>
            <a:gradFill rotWithShape="0">
              <a:gsLst>
                <a:gs pos="0">
                  <a:srgbClr val="0000CC"/>
                </a:gs>
                <a:gs pos="50000">
                  <a:srgbClr val="DDDDDD"/>
                </a:gs>
                <a:gs pos="100000">
                  <a:srgbClr val="0000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altLang="it-IT" sz="2400">
                  <a:solidFill>
                    <a:schemeClr val="bg2"/>
                  </a:solidFill>
                  <a:effectLst/>
                </a:rPr>
                <a:t>Lei riceve dal fino a 18% in più</a:t>
              </a:r>
            </a:p>
          </p:txBody>
        </p:sp>
        <p:sp>
          <p:nvSpPr>
            <p:cNvPr id="197650" name="AutoShape 18"/>
            <p:cNvSpPr>
              <a:spLocks noChangeArrowheads="1"/>
            </p:cNvSpPr>
            <p:nvPr/>
          </p:nvSpPr>
          <p:spPr bwMode="auto">
            <a:xfrm>
              <a:off x="1104" y="672"/>
              <a:ext cx="52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7666" name="Group 34"/>
          <p:cNvGrpSpPr>
            <a:grpSpLocks/>
          </p:cNvGrpSpPr>
          <p:nvPr/>
        </p:nvGrpSpPr>
        <p:grpSpPr bwMode="auto">
          <a:xfrm>
            <a:off x="1524000" y="2438400"/>
            <a:ext cx="7239000" cy="838200"/>
            <a:chOff x="1344" y="1584"/>
            <a:chExt cx="4272" cy="528"/>
          </a:xfrm>
        </p:grpSpPr>
        <p:sp>
          <p:nvSpPr>
            <p:cNvPr id="197638" name="Text Box 6"/>
            <p:cNvSpPr txBox="1">
              <a:spLocks noChangeArrowheads="1"/>
            </p:cNvSpPr>
            <p:nvPr/>
          </p:nvSpPr>
          <p:spPr bwMode="auto">
            <a:xfrm>
              <a:off x="1968" y="1584"/>
              <a:ext cx="36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it-IT" altLang="it-IT" sz="2100">
                  <a:solidFill>
                    <a:schemeClr val="bg2"/>
                  </a:solidFill>
                  <a:effectLst/>
                </a:rPr>
                <a:t>Condividendo l‘opportunità di business con altri</a:t>
              </a:r>
              <a:r>
                <a:rPr lang="de-DE" altLang="it-IT" sz="2100">
                  <a:solidFill>
                    <a:schemeClr val="bg2"/>
                  </a:solidFill>
                  <a:effectLst/>
                </a:rPr>
                <a:t> </a:t>
              </a:r>
            </a:p>
          </p:txBody>
        </p:sp>
        <p:sp>
          <p:nvSpPr>
            <p:cNvPr id="197639" name="Text Box 7"/>
            <p:cNvSpPr txBox="1">
              <a:spLocks noChangeArrowheads="1"/>
            </p:cNvSpPr>
            <p:nvPr/>
          </p:nvSpPr>
          <p:spPr bwMode="auto">
            <a:xfrm>
              <a:off x="1968" y="1872"/>
              <a:ext cx="326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it-IT" altLang="it-IT" sz="2100">
                  <a:solidFill>
                    <a:schemeClr val="bg2"/>
                  </a:solidFill>
                  <a:effectLst/>
                </a:rPr>
                <a:t>Addestrando gli altri</a:t>
              </a:r>
              <a:r>
                <a:rPr lang="de-DE" altLang="it-IT" sz="2100">
                  <a:solidFill>
                    <a:schemeClr val="bg2"/>
                  </a:solidFill>
                  <a:effectLst/>
                </a:rPr>
                <a:t> </a:t>
              </a:r>
            </a:p>
          </p:txBody>
        </p:sp>
        <p:sp>
          <p:nvSpPr>
            <p:cNvPr id="197652" name="AutoShape 20"/>
            <p:cNvSpPr>
              <a:spLocks noChangeArrowheads="1"/>
            </p:cNvSpPr>
            <p:nvPr/>
          </p:nvSpPr>
          <p:spPr bwMode="auto">
            <a:xfrm>
              <a:off x="1344" y="1584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53" name="AutoShape 21"/>
            <p:cNvSpPr>
              <a:spLocks noChangeArrowheads="1"/>
            </p:cNvSpPr>
            <p:nvPr/>
          </p:nvSpPr>
          <p:spPr bwMode="auto">
            <a:xfrm>
              <a:off x="1344" y="1872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7667" name="Group 35"/>
          <p:cNvGrpSpPr>
            <a:grpSpLocks/>
          </p:cNvGrpSpPr>
          <p:nvPr/>
        </p:nvGrpSpPr>
        <p:grpSpPr bwMode="auto">
          <a:xfrm>
            <a:off x="1981200" y="6096000"/>
            <a:ext cx="7010400" cy="641350"/>
            <a:chOff x="1248" y="3840"/>
            <a:chExt cx="4416" cy="404"/>
          </a:xfrm>
        </p:grpSpPr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1680" y="3840"/>
              <a:ext cx="3984" cy="404"/>
            </a:xfrm>
            <a:prstGeom prst="rect">
              <a:avLst/>
            </a:prstGeom>
            <a:gradFill rotWithShape="0">
              <a:gsLst>
                <a:gs pos="0">
                  <a:srgbClr val="0000CC"/>
                </a:gs>
                <a:gs pos="50000">
                  <a:srgbClr val="DDDDDD"/>
                </a:gs>
                <a:gs pos="100000">
                  <a:srgbClr val="0000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altLang="it-IT" sz="18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ca.</a:t>
              </a:r>
              <a:r>
                <a:rPr lang="de-DE" altLang="it-IT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2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€</a:t>
              </a:r>
              <a:r>
                <a:rPr lang="de-DE" altLang="it-IT" sz="32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6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9.000</a:t>
              </a:r>
              <a:r>
                <a:rPr lang="de-DE" altLang="it-IT" sz="32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18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fino</a:t>
              </a:r>
              <a:r>
                <a:rPr lang="de-DE" altLang="it-IT" sz="32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2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€</a:t>
              </a:r>
              <a:r>
                <a:rPr lang="de-DE" altLang="it-IT" sz="32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6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18.000 </a:t>
              </a:r>
              <a:r>
                <a:rPr lang="de-DE" altLang="it-IT" sz="1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all‘anno</a:t>
              </a:r>
              <a:endParaRPr lang="de-DE" altLang="it-IT" sz="18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54" name="AutoShape 22"/>
            <p:cNvSpPr>
              <a:spLocks noChangeArrowheads="1"/>
            </p:cNvSpPr>
            <p:nvPr/>
          </p:nvSpPr>
          <p:spPr bwMode="auto">
            <a:xfrm>
              <a:off x="1248" y="3936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97663" name="Picture 31" descr="Teambild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754" r="13190" b="3366"/>
          <a:stretch>
            <a:fillRect/>
          </a:stretch>
        </p:blipFill>
        <p:spPr bwMode="auto">
          <a:xfrm>
            <a:off x="3811588" y="3352800"/>
            <a:ext cx="3654425" cy="2624138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68" name="pf3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76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7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668"/>
                </p:tgtEl>
              </p:cMediaNode>
            </p:audio>
          </p:childTnLst>
        </p:cTn>
      </p:par>
    </p:tnLst>
    <p:bldLst>
      <p:bldP spid="197635" grpId="0" build="p" animBg="1" autoUpdateAnimBg="0" advAuto="0"/>
      <p:bldP spid="19764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04800"/>
            <a:ext cx="7162800" cy="7620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flatTx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it-IT" altLang="it-IT" sz="340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Leadership Bonus</a:t>
            </a:r>
            <a:r>
              <a:rPr lang="de-DE" altLang="it-IT" sz="340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198689" name="Group 33"/>
          <p:cNvGrpSpPr>
            <a:grpSpLocks/>
          </p:cNvGrpSpPr>
          <p:nvPr/>
        </p:nvGrpSpPr>
        <p:grpSpPr bwMode="auto">
          <a:xfrm>
            <a:off x="1143000" y="1219200"/>
            <a:ext cx="7543800" cy="457200"/>
            <a:chOff x="864" y="768"/>
            <a:chExt cx="4752" cy="288"/>
          </a:xfrm>
        </p:grpSpPr>
        <p:sp>
          <p:nvSpPr>
            <p:cNvPr id="198661" name="Text Box 5"/>
            <p:cNvSpPr txBox="1">
              <a:spLocks noChangeArrowheads="1"/>
            </p:cNvSpPr>
            <p:nvPr/>
          </p:nvSpPr>
          <p:spPr bwMode="auto">
            <a:xfrm>
              <a:off x="1440" y="768"/>
              <a:ext cx="4176" cy="288"/>
            </a:xfrm>
            <a:prstGeom prst="rect">
              <a:avLst/>
            </a:prstGeom>
            <a:gradFill rotWithShape="0">
              <a:gsLst>
                <a:gs pos="0">
                  <a:srgbClr val="0000CC"/>
                </a:gs>
                <a:gs pos="50000">
                  <a:srgbClr val="DDDDDD"/>
                </a:gs>
                <a:gs pos="100000">
                  <a:srgbClr val="0000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de-DE" altLang="it-IT" sz="2400">
                  <a:solidFill>
                    <a:schemeClr val="bg2"/>
                  </a:solidFill>
                  <a:effectLst/>
                </a:rPr>
                <a:t>Lei riceve dal </a:t>
              </a:r>
              <a:r>
                <a:rPr lang="de-DE" altLang="it-IT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 </a:t>
              </a:r>
              <a:r>
                <a:rPr lang="de-DE" altLang="it-IT" sz="2400">
                  <a:solidFill>
                    <a:schemeClr val="bg2"/>
                  </a:solidFill>
                  <a:effectLst/>
                </a:rPr>
                <a:t>al</a:t>
              </a:r>
              <a:r>
                <a:rPr lang="de-DE" altLang="it-IT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9 % </a:t>
              </a:r>
              <a:r>
                <a:rPr lang="de-DE" altLang="it-IT" sz="2400">
                  <a:solidFill>
                    <a:schemeClr val="bg2"/>
                  </a:solidFill>
                  <a:effectLst/>
                </a:rPr>
                <a:t>in più</a:t>
              </a:r>
              <a:endParaRPr lang="de-DE" altLang="it-IT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8677" name="AutoShape 21"/>
            <p:cNvSpPr>
              <a:spLocks noChangeArrowheads="1"/>
            </p:cNvSpPr>
            <p:nvPr/>
          </p:nvSpPr>
          <p:spPr bwMode="auto">
            <a:xfrm>
              <a:off x="864" y="816"/>
              <a:ext cx="52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28398" dir="1593903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8690" name="Group 34"/>
          <p:cNvGrpSpPr>
            <a:grpSpLocks/>
          </p:cNvGrpSpPr>
          <p:nvPr/>
        </p:nvGrpSpPr>
        <p:grpSpPr bwMode="auto">
          <a:xfrm>
            <a:off x="2057400" y="5715000"/>
            <a:ext cx="6934200" cy="1038225"/>
            <a:chOff x="1296" y="3600"/>
            <a:chExt cx="4368" cy="654"/>
          </a:xfrm>
        </p:grpSpPr>
        <p:sp>
          <p:nvSpPr>
            <p:cNvPr id="198685" name="Text Box 29"/>
            <p:cNvSpPr txBox="1">
              <a:spLocks noChangeArrowheads="1"/>
            </p:cNvSpPr>
            <p:nvPr/>
          </p:nvSpPr>
          <p:spPr bwMode="auto">
            <a:xfrm>
              <a:off x="1728" y="3600"/>
              <a:ext cx="3936" cy="654"/>
            </a:xfrm>
            <a:prstGeom prst="rect">
              <a:avLst/>
            </a:prstGeom>
            <a:gradFill rotWithShape="0">
              <a:gsLst>
                <a:gs pos="0">
                  <a:srgbClr val="0000CC"/>
                </a:gs>
                <a:gs pos="50000">
                  <a:srgbClr val="DDDDDD"/>
                </a:gs>
                <a:gs pos="100000">
                  <a:srgbClr val="0000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de-DE" altLang="it-IT" sz="26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Persone che guadagnano più soldi in assoluto</a:t>
              </a:r>
              <a:r>
                <a:rPr lang="de-DE" altLang="it-IT" sz="28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de-DE" altLang="it-IT" sz="18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ca.</a:t>
              </a:r>
              <a:r>
                <a:rPr lang="de-DE" altLang="it-IT" sz="18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3600" b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€ </a:t>
              </a:r>
              <a:r>
                <a:rPr lang="de-DE" altLang="it-IT" sz="36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500.000</a:t>
              </a:r>
              <a:r>
                <a:rPr lang="de-DE" altLang="it-IT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de-DE" altLang="it-IT" sz="18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 più all‘anno</a:t>
              </a:r>
            </a:p>
          </p:txBody>
        </p:sp>
        <p:sp>
          <p:nvSpPr>
            <p:cNvPr id="198678" name="AutoShape 22"/>
            <p:cNvSpPr>
              <a:spLocks noChangeArrowheads="1"/>
            </p:cNvSpPr>
            <p:nvPr/>
          </p:nvSpPr>
          <p:spPr bwMode="auto">
            <a:xfrm>
              <a:off x="1296" y="3792"/>
              <a:ext cx="480" cy="192"/>
            </a:xfrm>
            <a:custGeom>
              <a:avLst/>
              <a:gdLst>
                <a:gd name="G0" fmla="+- 16335 0 0"/>
                <a:gd name="G1" fmla="+- 6413 0 0"/>
                <a:gd name="G2" fmla="+- 21600 0 6413"/>
                <a:gd name="G3" fmla="+- 10800 0 6413"/>
                <a:gd name="G4" fmla="+- 21600 0 16335"/>
                <a:gd name="G5" fmla="*/ G4 G3 10800"/>
                <a:gd name="G6" fmla="+- 21600 0 G5"/>
                <a:gd name="T0" fmla="*/ 16335 w 21600"/>
                <a:gd name="T1" fmla="*/ 0 h 21600"/>
                <a:gd name="T2" fmla="*/ 0 w 21600"/>
                <a:gd name="T3" fmla="*/ 10800 h 21600"/>
                <a:gd name="T4" fmla="*/ 16335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35" y="0"/>
                  </a:moveTo>
                  <a:lnTo>
                    <a:pt x="16335" y="6413"/>
                  </a:lnTo>
                  <a:lnTo>
                    <a:pt x="3375" y="6413"/>
                  </a:lnTo>
                  <a:lnTo>
                    <a:pt x="3375" y="15187"/>
                  </a:lnTo>
                  <a:lnTo>
                    <a:pt x="16335" y="15187"/>
                  </a:lnTo>
                  <a:lnTo>
                    <a:pt x="1633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13"/>
                  </a:moveTo>
                  <a:lnTo>
                    <a:pt x="1350" y="15187"/>
                  </a:lnTo>
                  <a:lnTo>
                    <a:pt x="2700" y="15187"/>
                  </a:lnTo>
                  <a:lnTo>
                    <a:pt x="2700" y="6413"/>
                  </a:lnTo>
                  <a:close/>
                </a:path>
                <a:path w="21600" h="21600">
                  <a:moveTo>
                    <a:pt x="0" y="6413"/>
                  </a:moveTo>
                  <a:lnTo>
                    <a:pt x="0" y="15187"/>
                  </a:lnTo>
                  <a:lnTo>
                    <a:pt x="675" y="15187"/>
                  </a:lnTo>
                  <a:lnTo>
                    <a:pt x="675" y="6413"/>
                  </a:lnTo>
                  <a:close/>
                </a:path>
              </a:pathLst>
            </a:cu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de-DE" altLang="it-IT" sz="24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691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52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Führungsbonus</a:t>
            </a:r>
          </a:p>
        </p:txBody>
      </p:sp>
      <p:grpSp>
        <p:nvGrpSpPr>
          <p:cNvPr id="198692" name="Group 36"/>
          <p:cNvGrpSpPr>
            <a:grpSpLocks/>
          </p:cNvGrpSpPr>
          <p:nvPr/>
        </p:nvGrpSpPr>
        <p:grpSpPr bwMode="auto">
          <a:xfrm>
            <a:off x="1981200" y="2057400"/>
            <a:ext cx="3886200" cy="3168650"/>
            <a:chOff x="1632" y="1104"/>
            <a:chExt cx="3456" cy="3004"/>
          </a:xfrm>
        </p:grpSpPr>
        <p:pic>
          <p:nvPicPr>
            <p:cNvPr id="198693" name="Picture 37" descr="Profitsharing Scheck neu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9" r="15790"/>
            <a:stretch>
              <a:fillRect/>
            </a:stretch>
          </p:blipFill>
          <p:spPr bwMode="auto">
            <a:xfrm>
              <a:off x="1632" y="1104"/>
              <a:ext cx="3456" cy="3004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694" name="Rectangle 38"/>
            <p:cNvSpPr>
              <a:spLocks noChangeArrowheads="1"/>
            </p:cNvSpPr>
            <p:nvPr/>
          </p:nvSpPr>
          <p:spPr bwMode="auto">
            <a:xfrm>
              <a:off x="1632" y="2716"/>
              <a:ext cx="960" cy="3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3399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8683" name="Text Box 27"/>
          <p:cNvSpPr txBox="1">
            <a:spLocks noChangeArrowheads="1"/>
          </p:cNvSpPr>
          <p:nvPr/>
        </p:nvSpPr>
        <p:spPr bwMode="auto">
          <a:xfrm>
            <a:off x="5410200" y="3962400"/>
            <a:ext cx="3276600" cy="10668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c‘è limite di </a:t>
            </a:r>
            <a:r>
              <a:rPr lang="it-IT" alt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guadagno</a:t>
            </a:r>
            <a:endParaRPr lang="de-DE" altLang="it-IT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8696" name="pf3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86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86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96"/>
                </p:tgtEl>
              </p:cMediaNode>
            </p:audio>
          </p:childTnLst>
        </p:cTn>
      </p:par>
    </p:tnLst>
    <p:bldLst>
      <p:bldP spid="198659" grpId="0" build="p" animBg="1" autoUpdateAnimBg="0" advAuto="0"/>
      <p:bldP spid="19868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 flipH="1">
            <a:off x="0" y="0"/>
            <a:ext cx="762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 b="1">
                <a:solidFill>
                  <a:schemeClr val="bg1"/>
                </a:solidFill>
                <a:latin typeface="Arial" panose="020B0604020202020204" pitchFamily="34" charset="0"/>
              </a:rPr>
              <a:t>Marketingplan Autoprogramm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304800"/>
            <a:ext cx="7162800" cy="7620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880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360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Programma Auto</a:t>
            </a:r>
            <a:r>
              <a:rPr lang="de-DE" altLang="it-IT" sz="360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443663" y="1371600"/>
            <a:ext cx="2411412" cy="3581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it-IT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Lei può ricevere un extra</a:t>
            </a:r>
            <a:endParaRPr lang="de-DE" altLang="it-IT" sz="2400" b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it-IT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fino a</a:t>
            </a:r>
            <a:r>
              <a:rPr lang="de-DE" altLang="it-IT" sz="24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de-DE" altLang="it-IT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€ 800,00</a:t>
            </a:r>
            <a:r>
              <a:rPr lang="de-DE" altLang="it-IT" sz="24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de-DE" altLang="it-IT" sz="24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altLang="it-IT" sz="2400" b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mese 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3030538" y="5791200"/>
            <a:ext cx="398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it-IT" sz="2400" b="0">
                <a:solidFill>
                  <a:schemeClr val="bg2"/>
                </a:solidFill>
                <a:effectLst/>
              </a:rPr>
              <a:t>Durata 36 mesi, rinnovabile </a:t>
            </a:r>
          </a:p>
        </p:txBody>
      </p:sp>
      <p:pic>
        <p:nvPicPr>
          <p:cNvPr id="199689" name="Picture 9" descr="Mercedes SL 50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6" r="12267" b="8618"/>
          <a:stretch>
            <a:fillRect/>
          </a:stretch>
        </p:blipFill>
        <p:spPr bwMode="auto">
          <a:xfrm>
            <a:off x="1600200" y="1219200"/>
            <a:ext cx="3124200" cy="179705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0" name="Picture 10" descr="BMW 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9"/>
          <a:stretch>
            <a:fillRect/>
          </a:stretch>
        </p:blipFill>
        <p:spPr bwMode="auto">
          <a:xfrm>
            <a:off x="3352800" y="2819400"/>
            <a:ext cx="2970213" cy="94138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1" name="Picture 11" descr="Audi Front beach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8"/>
          <a:stretch>
            <a:fillRect/>
          </a:stretch>
        </p:blipFill>
        <p:spPr bwMode="auto">
          <a:xfrm>
            <a:off x="2438400" y="3657600"/>
            <a:ext cx="2286000" cy="15240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2" name="pf3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9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96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692"/>
                </p:tgtEl>
              </p:cMediaNode>
            </p:audio>
          </p:childTnLst>
        </p:cTn>
      </p:par>
    </p:tnLst>
    <p:bldLst>
      <p:bldP spid="199683" grpId="0" build="p" animBg="1" autoUpdateAnimBg="0" advAuto="0"/>
      <p:bldP spid="199685" grpId="0" animBg="1" autoUpdateAnimBg="0"/>
      <p:bldP spid="19968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76200" cy="7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100" b="1">
                <a:solidFill>
                  <a:schemeClr val="bg1"/>
                </a:solidFill>
                <a:latin typeface="Arial" panose="020B0604020202020204" pitchFamily="34" charset="0"/>
              </a:rPr>
              <a:t>Marketingplan Reiseprogramm</a:t>
            </a:r>
          </a:p>
        </p:txBody>
      </p:sp>
      <p:pic>
        <p:nvPicPr>
          <p:cNvPr id="200708" name="Picture 4" descr="j0145536"/>
          <p:cNvPicPr>
            <a:picLocks noChangeAspect="1" noChangeArrowheads="1"/>
          </p:cNvPicPr>
          <p:nvPr/>
        </p:nvPicPr>
        <p:blipFill>
          <a:blip r:embed="rId2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5410200" cy="357346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2520950" y="1524000"/>
            <a:ext cx="421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de-DE" altLang="it-IT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Viaggi come premi incentivi</a:t>
            </a:r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04800"/>
            <a:ext cx="7239000" cy="7620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880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360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Programma Viaggi</a:t>
            </a:r>
            <a:r>
              <a:rPr lang="de-DE" altLang="it-IT" sz="360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07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utoUpdateAnimBg="0"/>
      <p:bldP spid="200711" grpId="0" build="p" animBg="1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1981200" y="228600"/>
            <a:ext cx="6172200" cy="9906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it-IT" sz="30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Programma di </a:t>
            </a:r>
            <a:r>
              <a:rPr lang="it-IT" altLang="it-IT" sz="30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Condivisione degli Utili</a:t>
            </a:r>
            <a:r>
              <a:rPr lang="de-DE" altLang="it-IT" sz="30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3200400" y="1295400"/>
            <a:ext cx="417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it-IT" sz="2400">
                <a:solidFill>
                  <a:schemeClr val="bg2"/>
                </a:solidFill>
                <a:effectLst/>
              </a:rPr>
              <a:t>Distribuzione del guadagno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1774825" y="4030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de-DE" altLang="it-IT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2017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" cy="7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Profitsharing</a:t>
            </a:r>
          </a:p>
        </p:txBody>
      </p:sp>
      <p:pic>
        <p:nvPicPr>
          <p:cNvPr id="20174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6172200" cy="41005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6" name="pf3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1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746"/>
                </p:tgtEl>
              </p:cMediaNode>
            </p:audio>
          </p:childTnLst>
        </p:cTn>
      </p:par>
    </p:tnLst>
    <p:bldLst>
      <p:bldP spid="201736" grpId="0" animBg="1" autoUpdateAnimBg="0"/>
      <p:bldP spid="20173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1600200" y="1295400"/>
            <a:ext cx="70104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CC"/>
                    </a:gs>
                    <a:gs pos="100000">
                      <a:srgbClr val="DDDDDD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9933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0413" indent="-28575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9513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de-DE" altLang="it-IT" sz="3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 maggior parte della gente oggi è troppo impegnata </a:t>
            </a:r>
            <a:r>
              <a:rPr kumimoji="0" lang="it-IT" altLang="it-IT" sz="3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guadagnarsi</a:t>
            </a:r>
            <a:r>
              <a:rPr kumimoji="0" lang="de-DE" altLang="it-IT" sz="3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da vivere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2286000" y="3581400"/>
            <a:ext cx="5518150" cy="17399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CC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kumimoji="0" lang="de-DE" altLang="it-IT" sz="36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10 ore di lavoro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kumimoji="0" lang="de-DE" altLang="it-IT" sz="36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=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kumimoji="0" lang="de-DE" altLang="it-IT" sz="36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10 ore di retribuzione</a:t>
            </a:r>
          </a:p>
        </p:txBody>
      </p:sp>
      <p:sp>
        <p:nvSpPr>
          <p:cNvPr id="1310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76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Arbeit = Lohn</a:t>
            </a:r>
          </a:p>
        </p:txBody>
      </p:sp>
      <p:pic>
        <p:nvPicPr>
          <p:cNvPr id="131091" name="pf3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1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91"/>
                </p:tgtEl>
              </p:cMediaNode>
            </p:audio>
          </p:childTnLst>
        </p:cTn>
      </p:par>
    </p:tnLst>
    <p:bldLst>
      <p:bldP spid="131080" grpId="0" autoUpdateAnimBg="0"/>
      <p:bldP spid="131084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52600" y="152400"/>
            <a:ext cx="6629400" cy="6096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Moltiplicare il tempo</a:t>
            </a:r>
          </a:p>
        </p:txBody>
      </p:sp>
      <p:pic>
        <p:nvPicPr>
          <p:cNvPr id="133182" name="Picture 62" descr="PH00920H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436688" cy="21336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5" name="Text Box 65"/>
          <p:cNvSpPr txBox="1">
            <a:spLocks noChangeArrowheads="1"/>
          </p:cNvSpPr>
          <p:nvPr/>
        </p:nvSpPr>
        <p:spPr bwMode="auto">
          <a:xfrm>
            <a:off x="6096000" y="5105400"/>
            <a:ext cx="2438400" cy="1552575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0000CC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100000"/>
              </a:lnSpc>
            </a:pPr>
            <a:r>
              <a:rPr lang="de-DE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ore di lavoro     =                         130 ore di ricompensa</a:t>
            </a:r>
          </a:p>
        </p:txBody>
      </p:sp>
      <p:pic>
        <p:nvPicPr>
          <p:cNvPr id="133156" name="Picture 36" descr="PH01581J"/>
          <p:cNvPicPr>
            <a:picLocks noChangeAspect="1" noChangeArrowheads="1"/>
          </p:cNvPicPr>
          <p:nvPr/>
        </p:nvPicPr>
        <p:blipFill>
          <a:blip r:embed="rId4">
            <a:lum bright="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1935163" y="2247900"/>
            <a:ext cx="1285875" cy="14097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20" name="Group 100"/>
          <p:cNvGrpSpPr>
            <a:grpSpLocks/>
          </p:cNvGrpSpPr>
          <p:nvPr/>
        </p:nvGrpSpPr>
        <p:grpSpPr bwMode="auto">
          <a:xfrm>
            <a:off x="990600" y="838200"/>
            <a:ext cx="2905125" cy="1285875"/>
            <a:chOff x="624" y="528"/>
            <a:chExt cx="1830" cy="810"/>
          </a:xfrm>
        </p:grpSpPr>
        <p:pic>
          <p:nvPicPr>
            <p:cNvPr id="133158" name="Picture 38" descr="PH01650J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528"/>
              <a:ext cx="486" cy="666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9" name="Picture 39" descr="PH01734J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528"/>
              <a:ext cx="488" cy="666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0" name="Picture 40" descr="PH01642J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72"/>
              <a:ext cx="487" cy="666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219" name="Group 99"/>
          <p:cNvGrpSpPr>
            <a:grpSpLocks/>
          </p:cNvGrpSpPr>
          <p:nvPr/>
        </p:nvGrpSpPr>
        <p:grpSpPr bwMode="auto">
          <a:xfrm>
            <a:off x="1752600" y="1905000"/>
            <a:ext cx="1447800" cy="685800"/>
            <a:chOff x="1104" y="1200"/>
            <a:chExt cx="912" cy="432"/>
          </a:xfrm>
        </p:grpSpPr>
        <p:sp>
          <p:nvSpPr>
            <p:cNvPr id="133193" name="AutoShape 73"/>
            <p:cNvSpPr>
              <a:spLocks noChangeArrowheads="1"/>
            </p:cNvSpPr>
            <p:nvPr/>
          </p:nvSpPr>
          <p:spPr bwMode="auto">
            <a:xfrm rot="21600000">
              <a:off x="1440" y="1200"/>
              <a:ext cx="110" cy="328"/>
            </a:xfrm>
            <a:prstGeom prst="upArrow">
              <a:avLst>
                <a:gd name="adj1" fmla="val 50000"/>
                <a:gd name="adj2" fmla="val 74545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33195" name="AutoShape 75"/>
            <p:cNvSpPr>
              <a:spLocks noChangeArrowheads="1"/>
            </p:cNvSpPr>
            <p:nvPr/>
          </p:nvSpPr>
          <p:spPr bwMode="auto">
            <a:xfrm rot="1938073">
              <a:off x="1920" y="1248"/>
              <a:ext cx="96" cy="240"/>
            </a:xfrm>
            <a:prstGeom prst="upArrow">
              <a:avLst>
                <a:gd name="adj1" fmla="val 50000"/>
                <a:gd name="adj2" fmla="val 625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33196" name="AutoShape 76"/>
            <p:cNvSpPr>
              <a:spLocks noChangeArrowheads="1"/>
            </p:cNvSpPr>
            <p:nvPr/>
          </p:nvSpPr>
          <p:spPr bwMode="auto">
            <a:xfrm rot="2851566">
              <a:off x="1008" y="1440"/>
              <a:ext cx="288" cy="96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33197" name="AutoShape 77"/>
          <p:cNvSpPr>
            <a:spLocks noChangeArrowheads="1"/>
          </p:cNvSpPr>
          <p:nvPr/>
        </p:nvSpPr>
        <p:spPr bwMode="auto">
          <a:xfrm>
            <a:off x="3124200" y="29718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0000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 anchor="ctr">
            <a:spAutoFit/>
          </a:bodyPr>
          <a:lstStyle/>
          <a:p>
            <a:endParaRPr lang="it-IT"/>
          </a:p>
        </p:txBody>
      </p:sp>
      <p:pic>
        <p:nvPicPr>
          <p:cNvPr id="133164" name="Picture 44" descr="PH01517J"/>
          <p:cNvPicPr>
            <a:picLocks noChangeAspect="1" noChangeArrowheads="1"/>
          </p:cNvPicPr>
          <p:nvPr/>
        </p:nvPicPr>
        <p:blipFill>
          <a:blip r:embed="rId8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>
            <a:fillRect/>
          </a:stretch>
        </p:blipFill>
        <p:spPr bwMode="auto">
          <a:xfrm>
            <a:off x="6781800" y="3200400"/>
            <a:ext cx="1311275" cy="15240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18" name="Group 98"/>
          <p:cNvGrpSpPr>
            <a:grpSpLocks/>
          </p:cNvGrpSpPr>
          <p:nvPr/>
        </p:nvGrpSpPr>
        <p:grpSpPr bwMode="auto">
          <a:xfrm>
            <a:off x="5791200" y="1219200"/>
            <a:ext cx="3033713" cy="1676400"/>
            <a:chOff x="3648" y="768"/>
            <a:chExt cx="1911" cy="1056"/>
          </a:xfrm>
        </p:grpSpPr>
        <p:pic>
          <p:nvPicPr>
            <p:cNvPr id="133183" name="Picture 63" descr="PH01911J"/>
            <p:cNvPicPr>
              <a:picLocks noChangeAspect="1" noChangeArrowheads="1"/>
            </p:cNvPicPr>
            <p:nvPr/>
          </p:nvPicPr>
          <p:blipFill>
            <a:blip r:embed="rId9" cstate="print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80" b="36111"/>
            <a:stretch>
              <a:fillRect/>
            </a:stretch>
          </p:blipFill>
          <p:spPr bwMode="auto">
            <a:xfrm>
              <a:off x="3648" y="960"/>
              <a:ext cx="595" cy="720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6" name="Picture 46" descr="PH01629J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r="27777"/>
            <a:stretch>
              <a:fillRect/>
            </a:stretch>
          </p:blipFill>
          <p:spPr bwMode="auto">
            <a:xfrm>
              <a:off x="4416" y="768"/>
              <a:ext cx="465" cy="528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7" name="Picture 47" descr="PH01637J"/>
            <p:cNvPicPr>
              <a:picLocks noChangeAspect="1" noChangeArrowheads="1"/>
            </p:cNvPicPr>
            <p:nvPr/>
          </p:nvPicPr>
          <p:blipFill>
            <a:blip r:embed="rId11" cstate="print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6" r="16667"/>
            <a:stretch>
              <a:fillRect/>
            </a:stretch>
          </p:blipFill>
          <p:spPr bwMode="auto">
            <a:xfrm>
              <a:off x="5136" y="1296"/>
              <a:ext cx="423" cy="528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217" name="Group 97"/>
          <p:cNvGrpSpPr>
            <a:grpSpLocks/>
          </p:cNvGrpSpPr>
          <p:nvPr/>
        </p:nvGrpSpPr>
        <p:grpSpPr bwMode="auto">
          <a:xfrm>
            <a:off x="6629400" y="1981200"/>
            <a:ext cx="1828800" cy="1447800"/>
            <a:chOff x="4176" y="1248"/>
            <a:chExt cx="1152" cy="912"/>
          </a:xfrm>
        </p:grpSpPr>
        <p:sp>
          <p:nvSpPr>
            <p:cNvPr id="133199" name="AutoShape 79"/>
            <p:cNvSpPr>
              <a:spLocks noChangeArrowheads="1"/>
            </p:cNvSpPr>
            <p:nvPr/>
          </p:nvSpPr>
          <p:spPr bwMode="auto">
            <a:xfrm>
              <a:off x="4608" y="1248"/>
              <a:ext cx="96" cy="816"/>
            </a:xfrm>
            <a:prstGeom prst="upArrow">
              <a:avLst>
                <a:gd name="adj1" fmla="val 50000"/>
                <a:gd name="adj2" fmla="val 2125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33200" name="AutoShape 80"/>
            <p:cNvSpPr>
              <a:spLocks noChangeArrowheads="1"/>
            </p:cNvSpPr>
            <p:nvPr/>
          </p:nvSpPr>
          <p:spPr bwMode="auto">
            <a:xfrm rot="19200000">
              <a:off x="4896" y="1872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800" rIns="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33201" name="AutoShape 81"/>
            <p:cNvSpPr>
              <a:spLocks noChangeArrowheads="1"/>
            </p:cNvSpPr>
            <p:nvPr/>
          </p:nvSpPr>
          <p:spPr bwMode="auto">
            <a:xfrm rot="3600000">
              <a:off x="3936" y="1824"/>
              <a:ext cx="576" cy="96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33202" name="AutoShape 82"/>
          <p:cNvSpPr>
            <a:spLocks noChangeArrowheads="1"/>
          </p:cNvSpPr>
          <p:nvPr/>
        </p:nvSpPr>
        <p:spPr bwMode="auto">
          <a:xfrm rot="1200000">
            <a:off x="5638800" y="35052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0000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>
            <a:spAutoFit/>
          </a:bodyPr>
          <a:lstStyle/>
          <a:p>
            <a:endParaRPr lang="it-IT"/>
          </a:p>
        </p:txBody>
      </p:sp>
      <p:pic>
        <p:nvPicPr>
          <p:cNvPr id="133173" name="Picture 53" descr="PH01529J"/>
          <p:cNvPicPr>
            <a:picLocks noChangeAspect="1" noChangeArrowheads="1"/>
          </p:cNvPicPr>
          <p:nvPr/>
        </p:nvPicPr>
        <p:blipFill>
          <a:blip r:embed="rId1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0"/>
          <a:stretch>
            <a:fillRect/>
          </a:stretch>
        </p:blipFill>
        <p:spPr bwMode="auto">
          <a:xfrm>
            <a:off x="4038600" y="4572000"/>
            <a:ext cx="1447800" cy="1363663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16" name="Group 96"/>
          <p:cNvGrpSpPr>
            <a:grpSpLocks/>
          </p:cNvGrpSpPr>
          <p:nvPr/>
        </p:nvGrpSpPr>
        <p:grpSpPr bwMode="auto">
          <a:xfrm>
            <a:off x="2362200" y="3810000"/>
            <a:ext cx="1284288" cy="3048000"/>
            <a:chOff x="1488" y="2400"/>
            <a:chExt cx="809" cy="1920"/>
          </a:xfrm>
        </p:grpSpPr>
        <p:pic>
          <p:nvPicPr>
            <p:cNvPr id="133172" name="Picture 52" descr="PH01645J"/>
            <p:cNvPicPr>
              <a:picLocks noChangeAspect="1" noChangeArrowheads="1"/>
            </p:cNvPicPr>
            <p:nvPr/>
          </p:nvPicPr>
          <p:blipFill>
            <a:blip r:embed="rId13" cstate="print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9"/>
            <a:stretch>
              <a:fillRect/>
            </a:stretch>
          </p:blipFill>
          <p:spPr bwMode="auto">
            <a:xfrm>
              <a:off x="1776" y="3648"/>
              <a:ext cx="521" cy="672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5" name="Picture 55" descr="PH01631J"/>
            <p:cNvPicPr>
              <a:picLocks noChangeAspect="1" noChangeArrowheads="1"/>
            </p:cNvPicPr>
            <p:nvPr/>
          </p:nvPicPr>
          <p:blipFill>
            <a:blip r:embed="rId14" cstate="print">
              <a:lum bright="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00"/>
              <a:ext cx="445" cy="672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6" name="Picture 56" descr="PH01635J"/>
            <p:cNvPicPr>
              <a:picLocks noChangeAspect="1" noChangeArrowheads="1"/>
            </p:cNvPicPr>
            <p:nvPr/>
          </p:nvPicPr>
          <p:blipFill>
            <a:blip r:embed="rId15" cstate="print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976"/>
              <a:ext cx="445" cy="672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215" name="Group 95"/>
          <p:cNvGrpSpPr>
            <a:grpSpLocks/>
          </p:cNvGrpSpPr>
          <p:nvPr/>
        </p:nvGrpSpPr>
        <p:grpSpPr bwMode="auto">
          <a:xfrm>
            <a:off x="2971800" y="4572000"/>
            <a:ext cx="1143000" cy="1447800"/>
            <a:chOff x="1872" y="2880"/>
            <a:chExt cx="720" cy="912"/>
          </a:xfrm>
        </p:grpSpPr>
        <p:sp>
          <p:nvSpPr>
            <p:cNvPr id="133205" name="AutoShape 85"/>
            <p:cNvSpPr>
              <a:spLocks noChangeArrowheads="1"/>
            </p:cNvSpPr>
            <p:nvPr/>
          </p:nvSpPr>
          <p:spPr bwMode="auto">
            <a:xfrm rot="1200000">
              <a:off x="2160" y="2880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800" rIns="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33206" name="AutoShape 86"/>
            <p:cNvSpPr>
              <a:spLocks noChangeArrowheads="1"/>
            </p:cNvSpPr>
            <p:nvPr/>
          </p:nvSpPr>
          <p:spPr bwMode="auto">
            <a:xfrm>
              <a:off x="1872" y="3264"/>
              <a:ext cx="720" cy="96"/>
            </a:xfrm>
            <a:prstGeom prst="leftArrow">
              <a:avLst>
                <a:gd name="adj1" fmla="val 50000"/>
                <a:gd name="adj2" fmla="val 1875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800" rIns="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33207" name="AutoShape 87"/>
            <p:cNvSpPr>
              <a:spLocks noChangeArrowheads="1"/>
            </p:cNvSpPr>
            <p:nvPr/>
          </p:nvSpPr>
          <p:spPr bwMode="auto">
            <a:xfrm rot="20400000">
              <a:off x="2208" y="3696"/>
              <a:ext cx="384" cy="96"/>
            </a:xfrm>
            <a:prstGeom prst="leftArrow">
              <a:avLst>
                <a:gd name="adj1" fmla="val 50000"/>
                <a:gd name="adj2" fmla="val 100000"/>
              </a:avLst>
            </a:prstGeom>
            <a:solidFill>
              <a:srgbClr val="0000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800" rIns="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33208" name="AutoShape 88"/>
          <p:cNvSpPr>
            <a:spLocks noChangeArrowheads="1"/>
          </p:cNvSpPr>
          <p:nvPr/>
        </p:nvSpPr>
        <p:spPr bwMode="auto">
          <a:xfrm>
            <a:off x="4724400" y="3962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0000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 anchor="ctr">
            <a:spAutoFit/>
          </a:bodyPr>
          <a:lstStyle/>
          <a:p>
            <a:endParaRPr lang="it-IT"/>
          </a:p>
        </p:txBody>
      </p:sp>
      <p:sp>
        <p:nvSpPr>
          <p:cNvPr id="133210" name="Text Box 90"/>
          <p:cNvSpPr txBox="1">
            <a:spLocks noChangeArrowheads="1"/>
          </p:cNvSpPr>
          <p:nvPr/>
        </p:nvSpPr>
        <p:spPr bwMode="auto">
          <a:xfrm>
            <a:off x="3429000" y="198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CC"/>
                    </a:gs>
                    <a:gs pos="50000">
                      <a:srgbClr val="DDDDDD"/>
                    </a:gs>
                    <a:gs pos="100000">
                      <a:srgbClr val="0000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>
              <a:lnSpc>
                <a:spcPct val="100000"/>
              </a:lnSpc>
            </a:pPr>
            <a:endParaRPr lang="de-DE" altLang="it-IT" sz="2400" b="0">
              <a:solidFill>
                <a:schemeClr val="tx1"/>
              </a:solidFill>
              <a:effectLst/>
            </a:endParaRPr>
          </a:p>
        </p:txBody>
      </p:sp>
      <p:sp>
        <p:nvSpPr>
          <p:cNvPr id="133211" name="Rectangle 91"/>
          <p:cNvSpPr>
            <a:spLocks noChangeArrowheads="1"/>
          </p:cNvSpPr>
          <p:nvPr/>
        </p:nvSpPr>
        <p:spPr bwMode="auto">
          <a:xfrm>
            <a:off x="3810000" y="2209800"/>
            <a:ext cx="1905000" cy="140335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CC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  <a:flatTx/>
          </a:bodyPr>
          <a:lstStyle/>
          <a:p>
            <a:pPr>
              <a:lnSpc>
                <a:spcPct val="100000"/>
              </a:lnSpc>
            </a:pPr>
            <a:r>
              <a:rPr lang="de-DE" altLang="it-IT" sz="32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 </a:t>
            </a:r>
          </a:p>
          <a:p>
            <a:pPr>
              <a:lnSpc>
                <a:spcPct val="100000"/>
              </a:lnSpc>
            </a:pPr>
            <a:r>
              <a:rPr lang="de-DE" altLang="it-IT" i="1">
                <a:solidFill>
                  <a:schemeClr val="bg2"/>
                </a:solidFill>
                <a:effectLst/>
              </a:rPr>
              <a:t>personalmente</a:t>
            </a:r>
          </a:p>
          <a:p>
            <a:pPr>
              <a:lnSpc>
                <a:spcPct val="100000"/>
              </a:lnSpc>
            </a:pPr>
            <a:r>
              <a:rPr lang="de-DE" altLang="it-IT" sz="1600" i="1">
                <a:solidFill>
                  <a:schemeClr val="bg2"/>
                </a:solidFill>
                <a:effectLst/>
              </a:rPr>
              <a:t>solo 10 ore</a:t>
            </a:r>
          </a:p>
        </p:txBody>
      </p:sp>
      <p:pic>
        <p:nvPicPr>
          <p:cNvPr id="133221" name="pf3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3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3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3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1"/>
                </p:tgtEl>
              </p:cMediaNode>
            </p:audio>
          </p:childTnLst>
        </p:cTn>
      </p:par>
    </p:tnLst>
    <p:bldLst>
      <p:bldP spid="133122" grpId="0" animBg="1" autoUpdateAnimBg="0"/>
      <p:bldP spid="133185" grpId="0" animBg="1" autoUpdateAnimBg="0"/>
      <p:bldP spid="13321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1981200" y="1447800"/>
            <a:ext cx="64262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de-DE" altLang="it-IT" sz="4800" i="1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kumimoji="0" lang="it-IT" altLang="it-IT" sz="4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Meglio avere l‘1% da cento persone, che il 100 % da me stesso</a:t>
            </a:r>
            <a:r>
              <a:rPr kumimoji="0" lang="de-DE" altLang="it-IT" sz="4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6477000" y="4495800"/>
            <a:ext cx="223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de-DE" altLang="it-IT" sz="1600" i="1">
                <a:solidFill>
                  <a:schemeClr val="bg2"/>
                </a:solidFill>
                <a:effectLst/>
              </a:rPr>
              <a:t>John Paul Getty</a:t>
            </a:r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it-IT" sz="100">
                <a:solidFill>
                  <a:schemeClr val="bg1"/>
                </a:solidFill>
              </a:rPr>
              <a:t>Zitat: Paul Getty</a:t>
            </a:r>
          </a:p>
        </p:txBody>
      </p:sp>
      <p:pic>
        <p:nvPicPr>
          <p:cNvPr id="313352" name="pf3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3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352"/>
                </p:tgtEl>
              </p:cMediaNode>
            </p:audio>
          </p:childTnLst>
        </p:cTn>
      </p:par>
    </p:tnLst>
    <p:bldLst>
      <p:bldP spid="313347" grpId="0" build="p" autoUpdateAnimBg="0" advAuto="0"/>
      <p:bldP spid="31334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4191000" y="1600200"/>
            <a:ext cx="2438400" cy="487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6E6E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kumimoji="0" lang="de-DE" altLang="it-IT" sz="40000" b="0">
                <a:effectLst/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981200" y="228600"/>
            <a:ext cx="63246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591" tIns="47796" rIns="95591" bIns="47796" anchor="ctr">
            <a:flatTx/>
          </a:bodyPr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kumimoji="0" lang="it-IT" altLang="it-IT" sz="36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Ed ora la parola a Lei</a:t>
            </a:r>
            <a:r>
              <a:rPr kumimoji="0" lang="de-DE" altLang="it-IT" sz="3600" b="0"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2038350" y="1627188"/>
            <a:ext cx="65151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91" tIns="118800" rIns="95591" bIns="47796" anchor="ctr"/>
          <a:lstStyle>
            <a:lvl1pPr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7838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5675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1350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85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7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29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01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0"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Le piacerebbe utilizzare i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0"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   prodotti Forever Living?</a:t>
            </a:r>
            <a:r>
              <a:rPr kumimoji="0" lang="de-DE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2286000" y="2971800"/>
            <a:ext cx="6319838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91" tIns="118800" rIns="95591" bIns="47796" anchor="ctr"/>
          <a:lstStyle>
            <a:lvl1pPr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7838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5675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1350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85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7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29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01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La soddisfa l`integrità e la stabilità della Forever Living Products?</a:t>
            </a:r>
            <a:endParaRPr kumimoji="0" lang="de-DE" altLang="it-IT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2590800" y="4648200"/>
            <a:ext cx="601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7838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5675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3513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1350" algn="l" defTabSz="955675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85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7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29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015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E‘ disposto ad apportare una sufficiente, costante prestazione per un minimo di 24 mesi?</a:t>
            </a:r>
            <a:endParaRPr kumimoji="0" lang="de-DE" altLang="it-IT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2286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Wie steht es mit Ihnen?</a:t>
            </a:r>
          </a:p>
        </p:txBody>
      </p:sp>
      <p:pic>
        <p:nvPicPr>
          <p:cNvPr id="312330" name="pf3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2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30"/>
                </p:tgtEl>
              </p:cMediaNode>
            </p:audio>
          </p:childTnLst>
        </p:cTn>
      </p:par>
    </p:tnLst>
    <p:bldLst>
      <p:bldP spid="312322" grpId="0" autoUpdateAnimBg="0"/>
      <p:bldP spid="312325" grpId="0" autoUpdateAnimBg="0"/>
      <p:bldP spid="312326" grpId="0" autoUpdateAnimBg="0"/>
      <p:bldP spid="312327" grpId="0" build="p" autoUpdateAnimBg="0" advAuto="9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planz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41814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209800" y="1066800"/>
            <a:ext cx="5257800" cy="1831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6E6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de-DE" altLang="it-IT" sz="4400" b="0">
                <a:effectLst/>
                <a:latin typeface="Arial Black" panose="020B0A04020102020204" pitchFamily="34" charset="0"/>
              </a:rPr>
              <a:t>Una nuova via</a:t>
            </a:r>
          </a:p>
          <a:p>
            <a:pPr>
              <a:lnSpc>
                <a:spcPct val="40000"/>
              </a:lnSpc>
            </a:pPr>
            <a:endParaRPr kumimoji="0" lang="de-DE" altLang="it-IT" sz="1800" i="1">
              <a:solidFill>
                <a:srgbClr val="FF0000"/>
              </a:solidFill>
              <a:effectLst/>
            </a:endParaRPr>
          </a:p>
          <a:p>
            <a:pPr>
              <a:lnSpc>
                <a:spcPct val="40000"/>
              </a:lnSpc>
            </a:pPr>
            <a:r>
              <a:rPr kumimoji="0" lang="de-DE" altLang="it-IT" sz="3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per lei, la sua salute</a:t>
            </a:r>
            <a:endParaRPr kumimoji="0" lang="de-DE" altLang="it-IT" sz="2600" b="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40000"/>
              </a:lnSpc>
            </a:pPr>
            <a:r>
              <a:rPr kumimoji="0" lang="de-DE" altLang="it-IT" sz="26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kumimoji="0" lang="de-DE" altLang="it-IT" sz="2600" b="0" i="1">
                <a:solidFill>
                  <a:srgbClr val="FF0000"/>
                </a:solidFill>
                <a:effectLst/>
              </a:rPr>
              <a:t>  </a:t>
            </a:r>
            <a:r>
              <a:rPr kumimoji="0" lang="de-DE" altLang="it-IT" sz="2600" b="0" i="1">
                <a:solidFill>
                  <a:schemeClr val="bg2"/>
                </a:solidFill>
                <a:effectLst/>
              </a:rPr>
              <a:t>la sua indipendenza finanziaria</a:t>
            </a:r>
            <a:r>
              <a:rPr kumimoji="0" lang="de-DE" altLang="it-IT" sz="2600" b="0" i="1">
                <a:solidFill>
                  <a:srgbClr val="FF0000"/>
                </a:solidFill>
                <a:effectLst/>
              </a:rPr>
              <a:t>  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62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Ein neuer Weg</a:t>
            </a:r>
          </a:p>
        </p:txBody>
      </p:sp>
      <p:pic>
        <p:nvPicPr>
          <p:cNvPr id="274438" name="pf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4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4438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286000" y="3657600"/>
            <a:ext cx="6324600" cy="11430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2700000" scaled="1"/>
          </a:gradFill>
          <a:ln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5F5F5F"/>
                  </a:outerShdw>
                </a:effectLst>
              </a14:hiddenEffects>
            </a:ext>
          </a:extLst>
        </p:spPr>
        <p:txBody>
          <a:bodyPr vert="horz" wrap="square" lIns="144000" tIns="0" rIns="144000" bIns="0" numCol="1" anchor="ctr" anchorCtr="1" compatLnSpc="1">
            <a:prstTxWarp prst="textNoShape">
              <a:avLst/>
            </a:prstTxWarp>
            <a:flatTx/>
          </a:bodyPr>
          <a:lstStyle/>
          <a:p>
            <a:pPr marL="384175" indent="-384175" algn="ctr">
              <a:buFont typeface="Wingdings" panose="05000000000000000000" pitchFamily="2" charset="2"/>
              <a:buNone/>
            </a:pPr>
            <a:r>
              <a:rPr lang="de-DE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... Si rivolga per cortesia alla persona dalla quale ha ricevuto questa presentazione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295400" y="1066800"/>
            <a:ext cx="7391400" cy="1295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330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84175" indent="-384175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4675"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0" lang="de-DE" altLang="it-IT" sz="28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 </a:t>
            </a:r>
            <a:r>
              <a:rPr kumimoji="0" lang="it-IT" altLang="it-IT" sz="28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può rispondere a queste domande con un </a:t>
            </a:r>
            <a:r>
              <a:rPr kumimoji="0" lang="it-IT" altLang="it-IT" sz="280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SI`</a:t>
            </a:r>
            <a:r>
              <a:rPr kumimoji="0" lang="de-DE" altLang="it-IT" sz="28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...</a:t>
            </a:r>
          </a:p>
        </p:txBody>
      </p:sp>
      <p:sp>
        <p:nvSpPr>
          <p:cNvPr id="108603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Ja</a:t>
            </a:r>
          </a:p>
        </p:txBody>
      </p:sp>
      <p:pic>
        <p:nvPicPr>
          <p:cNvPr id="108604" name="pf4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8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604"/>
                </p:tgtEl>
              </p:cMediaNode>
            </p:audio>
          </p:childTnLst>
        </p:cTn>
      </p:par>
    </p:tnLst>
    <p:bldLst>
      <p:bldP spid="108547" grpId="0" animBg="1" autoUpdateAnimBg="0"/>
      <p:bldP spid="108548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762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  <a:latin typeface="Arial" panose="020B0604020202020204" pitchFamily="34" charset="0"/>
              </a:rPr>
              <a:t>Zitat Gesundheit</a:t>
            </a:r>
          </a:p>
        </p:txBody>
      </p:sp>
      <p:sp>
        <p:nvSpPr>
          <p:cNvPr id="173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209800" y="1695450"/>
            <a:ext cx="5791200" cy="340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indent="-284163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de-DE" altLang="it-IT" sz="3600" b="1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</a:rPr>
              <a:t>“</a:t>
            </a:r>
            <a:r>
              <a:rPr lang="de-DE" altLang="it-IT" sz="3600" b="1">
                <a:solidFill>
                  <a:srgbClr val="0000CC"/>
                </a:solidFill>
                <a:latin typeface="Arial" panose="020B0604020202020204" pitchFamily="34" charset="0"/>
              </a:rPr>
              <a:t>	Chi non è </a:t>
            </a:r>
            <a:r>
              <a:rPr lang="it-IT" altLang="it-IT" sz="36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disposto</a:t>
            </a:r>
            <a:r>
              <a:rPr lang="de-DE" altLang="it-IT" sz="3600" b="1">
                <a:solidFill>
                  <a:srgbClr val="0000CC"/>
                </a:solidFill>
                <a:latin typeface="Arial" panose="020B0604020202020204" pitchFamily="34" charset="0"/>
              </a:rPr>
              <a:t> a spendere oggi per la sua salute € 3,00 al giorno, ne spenderà </a:t>
            </a:r>
            <a:r>
              <a:rPr lang="it-IT" altLang="it-IT" sz="36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migliaia</a:t>
            </a:r>
            <a:r>
              <a:rPr lang="de-DE" altLang="it-IT" sz="3600" b="1">
                <a:solidFill>
                  <a:srgbClr val="0000CC"/>
                </a:solidFill>
                <a:latin typeface="Arial" panose="020B0604020202020204" pitchFamily="34" charset="0"/>
              </a:rPr>
              <a:t> domani per le sue malattie </a:t>
            </a:r>
            <a:r>
              <a:rPr lang="de-DE" altLang="it-IT" sz="3600" b="1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</a:rPr>
              <a:t>”</a:t>
            </a:r>
          </a:p>
          <a:p>
            <a:pPr marL="284163" indent="-284163" algn="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de-DE" altLang="it-IT" sz="3000" b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		</a:t>
            </a:r>
            <a:r>
              <a:rPr lang="de-DE" altLang="it-IT" sz="1200" b="1" i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 memoria di Harold J. Reilly</a:t>
            </a:r>
            <a:r>
              <a:rPr lang="de-DE" altLang="it-IT" sz="1000" i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73064" name="pf4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3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64"/>
                </p:tgtEl>
              </p:cMediaNode>
            </p:audio>
          </p:childTnLst>
        </p:cTn>
      </p:par>
    </p:tnLst>
    <p:bldLst>
      <p:bldP spid="17305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438400" y="457200"/>
            <a:ext cx="5105400" cy="11430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2700000" scaled="1"/>
          </a:gradFill>
          <a:ln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de-DE" altLang="it-IT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Non sognare la tua vita, ma vivi i tuoi sogni</a:t>
            </a:r>
          </a:p>
        </p:txBody>
      </p:sp>
      <p:pic>
        <p:nvPicPr>
          <p:cNvPr id="109578" name="Picture 10" descr="happykinder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2525713" cy="25908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2057400" y="4648200"/>
            <a:ext cx="7086600" cy="838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kumimoji="0" lang="de-DE" altLang="it-IT" sz="54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Quando</a:t>
            </a:r>
            <a:r>
              <a:rPr kumimoji="0" lang="it-IT" altLang="it-IT" sz="54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inizia</a:t>
            </a:r>
            <a:r>
              <a:rPr kumimoji="0" lang="de-DE" altLang="it-IT" sz="54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 ?</a:t>
            </a:r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524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100">
                <a:solidFill>
                  <a:schemeClr val="bg1"/>
                </a:solidFill>
              </a:rPr>
              <a:t>Wann starten Sie?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2514600" y="5410200"/>
            <a:ext cx="60198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9594" name="pf4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4"/>
                </p:tgtEl>
              </p:cMediaNode>
            </p:audio>
          </p:childTnLst>
        </p:cTn>
      </p:par>
    </p:tnLst>
    <p:bldLst>
      <p:bldP spid="10958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4378325" cy="1371600"/>
          </a:xfrm>
          <a:gradFill rotWithShape="0">
            <a:gsLst>
              <a:gs pos="0">
                <a:srgbClr val="0000CC"/>
              </a:gs>
              <a:gs pos="50000">
                <a:srgbClr val="DDDDDD"/>
              </a:gs>
              <a:gs pos="100000">
                <a:srgbClr val="0000CC"/>
              </a:gs>
            </a:gsLst>
            <a:lin ang="5400000" scaled="1"/>
          </a:gradFill>
          <a:ln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rgbClr val="00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2" tIns="43731" rIns="87462" bIns="43731" numCol="1" anchor="t" anchorCtr="0" compatLnSpc="1">
            <a:prstTxWarp prst="textNoShape">
              <a:avLst/>
            </a:prstTxWarp>
            <a:flatTx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0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Grazie mille</a:t>
            </a:r>
            <a:r>
              <a:rPr lang="de-DE" altLang="it-IT" sz="4000" b="1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per la sua attenzione</a:t>
            </a:r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4337" r="2295" b="19734"/>
          <a:stretch>
            <a:fillRect/>
          </a:stretch>
        </p:blipFill>
        <p:spPr bwMode="auto">
          <a:xfrm>
            <a:off x="3581400" y="2514600"/>
            <a:ext cx="2779713" cy="2208213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743200" y="5181600"/>
            <a:ext cx="6019800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6563" algn="l" defTabSz="87471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4713" algn="l" defTabSz="87471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1275" algn="l" defTabSz="87471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49425" algn="l" defTabSz="874713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06625" defTabSz="874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63825" defTabSz="874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1025" defTabSz="874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78225" defTabSz="874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it-IT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ci rallegreremmo di una buona collaborazione di successo con Lei</a:t>
            </a:r>
            <a:r>
              <a:rPr lang="de-DE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it-IT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Ci contatti subito !</a:t>
            </a:r>
          </a:p>
        </p:txBody>
      </p:sp>
      <p:pic>
        <p:nvPicPr>
          <p:cNvPr id="235530" name="M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30"/>
                </p:tgtEl>
              </p:cMediaNode>
            </p:audio>
          </p:childTnLst>
        </p:cTn>
      </p:par>
    </p:tnLst>
    <p:bldLst>
      <p:bldP spid="235522" grpId="0" animBg="1" autoUpdateAnimBg="0"/>
      <p:bldP spid="2355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0" y="0"/>
            <a:ext cx="76200" cy="76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de-DE" altLang="it-IT" sz="800" b="1" i="1">
                <a:solidFill>
                  <a:srgbClr val="FFFFCC"/>
                </a:solidFill>
                <a:latin typeface="Arial" panose="020B0604020202020204" pitchFamily="34" charset="0"/>
              </a:rPr>
              <a:t>Rex Maughan</a:t>
            </a:r>
          </a:p>
        </p:txBody>
      </p:sp>
      <p:pic>
        <p:nvPicPr>
          <p:cNvPr id="270339" name="Picture 3" descr="Bild Rex Maughan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30904"/>
          <a:stretch>
            <a:fillRect/>
          </a:stretch>
        </p:blipFill>
        <p:spPr bwMode="auto">
          <a:xfrm>
            <a:off x="4419600" y="152400"/>
            <a:ext cx="371157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44" name="Group 8"/>
          <p:cNvGrpSpPr>
            <a:grpSpLocks/>
          </p:cNvGrpSpPr>
          <p:nvPr/>
        </p:nvGrpSpPr>
        <p:grpSpPr bwMode="auto">
          <a:xfrm>
            <a:off x="762000" y="609600"/>
            <a:ext cx="3525838" cy="2590800"/>
            <a:chOff x="432" y="384"/>
            <a:chExt cx="2221" cy="1632"/>
          </a:xfrm>
        </p:grpSpPr>
        <p:sp>
          <p:nvSpPr>
            <p:cNvPr id="270340" name="Text Box 4"/>
            <p:cNvSpPr txBox="1">
              <a:spLocks noChangeArrowheads="1"/>
            </p:cNvSpPr>
            <p:nvPr/>
          </p:nvSpPr>
          <p:spPr bwMode="auto">
            <a:xfrm>
              <a:off x="720" y="384"/>
              <a:ext cx="1933" cy="384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10800" rIns="72000" bIns="0" anchor="ctr"/>
            <a:lstStyle/>
            <a:p>
              <a:pPr algn="r">
                <a:lnSpc>
                  <a:spcPct val="100000"/>
                </a:lnSpc>
              </a:pPr>
              <a:r>
                <a:rPr kumimoji="0" lang="de-DE" altLang="it-IT" sz="3600">
                  <a:solidFill>
                    <a:schemeClr val="bg2"/>
                  </a:solidFill>
                  <a:effectLst/>
                </a:rPr>
                <a:t>Rex Maughan</a:t>
              </a:r>
            </a:p>
          </p:txBody>
        </p:sp>
        <p:sp>
          <p:nvSpPr>
            <p:cNvPr id="270341" name="Text Box 5"/>
            <p:cNvSpPr txBox="1">
              <a:spLocks noChangeArrowheads="1"/>
            </p:cNvSpPr>
            <p:nvPr/>
          </p:nvSpPr>
          <p:spPr bwMode="auto">
            <a:xfrm>
              <a:off x="432" y="816"/>
              <a:ext cx="2208" cy="12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10800" rIns="0" bIns="0" anchor="ctr" anchorCtr="1"/>
            <a:lstStyle/>
            <a:p>
              <a:pPr algn="r">
                <a:lnSpc>
                  <a:spcPct val="100000"/>
                </a:lnSpc>
              </a:pPr>
              <a:r>
                <a:rPr kumimoji="0" lang="it-IT" altLang="it-IT" sz="2200" b="0">
                  <a:solidFill>
                    <a:srgbClr val="003399"/>
                  </a:solidFill>
                  <a:effectLst/>
                </a:rPr>
                <a:t>Il fondatore dell’azienda di</a:t>
              </a:r>
              <a:r>
                <a:rPr kumimoji="0" lang="de-DE" altLang="it-IT" sz="2400" b="0">
                  <a:effectLst/>
                </a:rPr>
                <a:t> </a:t>
              </a:r>
            </a:p>
            <a:p>
              <a:pPr algn="r">
                <a:lnSpc>
                  <a:spcPct val="100000"/>
                </a:lnSpc>
              </a:pPr>
              <a:r>
                <a:rPr kumimoji="0" lang="de-DE" altLang="it-IT" sz="2400" b="0">
                  <a:solidFill>
                    <a:schemeClr val="bg1"/>
                  </a:solidFill>
                  <a:effectLst/>
                </a:rPr>
                <a:t> </a:t>
              </a:r>
              <a:r>
                <a:rPr kumimoji="0" lang="de-DE" altLang="it-IT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Forever Living Products™</a:t>
              </a:r>
              <a:r>
                <a:rPr kumimoji="0" lang="de-DE" altLang="it-IT" sz="2400" i="1">
                  <a:solidFill>
                    <a:srgbClr val="003300"/>
                  </a:solidFill>
                  <a:effectLst/>
                </a:rPr>
                <a:t> </a:t>
              </a:r>
            </a:p>
            <a:p>
              <a:pPr algn="r">
                <a:lnSpc>
                  <a:spcPct val="100000"/>
                </a:lnSpc>
              </a:pPr>
              <a:r>
                <a:rPr kumimoji="0" lang="de-DE" altLang="it-IT" sz="2400" i="1">
                  <a:effectLst/>
                </a:rPr>
                <a:t>International</a:t>
              </a:r>
            </a:p>
          </p:txBody>
        </p:sp>
      </p:grpSp>
      <p:pic>
        <p:nvPicPr>
          <p:cNvPr id="270342" name="Picture 6" descr="mor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776413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6" name="pf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0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03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188913"/>
            <a:ext cx="9144000" cy="838200"/>
          </a:xfrm>
          <a:noFill/>
          <a:ln/>
          <a:effectLst>
            <a:outerShdw dist="35921" dir="2700000" algn="ctr" rotWithShape="0">
              <a:srgbClr val="E6E6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de-DE" altLang="it-IT" sz="3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“Il miracolo della natura“</a:t>
            </a:r>
            <a:br>
              <a:rPr lang="de-DE" altLang="it-IT" sz="3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de-DE" altLang="it-IT" sz="1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è il nostro affare</a:t>
            </a:r>
            <a:r>
              <a:rPr lang="de-DE" altLang="it-IT" sz="2000" i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76483" name="Picture 3" descr="Aloeblattgel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b="13948"/>
          <a:stretch>
            <a:fillRect/>
          </a:stretch>
        </p:blipFill>
        <p:spPr bwMode="auto">
          <a:xfrm>
            <a:off x="1981200" y="2514600"/>
            <a:ext cx="15382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685800" y="1143000"/>
            <a:ext cx="3124200" cy="1257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kumimoji="0" lang="de-DE" altLang="it-IT" sz="32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Aloe Vera</a:t>
            </a:r>
            <a:r>
              <a:rPr kumimoji="0" lang="de-DE" altLang="it-IT" sz="20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kumimoji="0" lang="de-DE" altLang="it-IT" sz="20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kumimoji="0" lang="de-DE" altLang="it-IT" sz="800" i="1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it-IT" sz="800" i="1">
                <a:solidFill>
                  <a:srgbClr val="FFFF99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it-IT" sz="1600" i="1">
                <a:solidFill>
                  <a:srgbClr val="E6E6E6"/>
                </a:solidFill>
                <a:effectLst/>
                <a:latin typeface="Arial" panose="020B0604020202020204" pitchFamily="34" charset="0"/>
              </a:rPr>
              <a:t>Siamo il più grande produttore a livello mondiale di “Aloe Vera pura“</a:t>
            </a:r>
          </a:p>
        </p:txBody>
      </p:sp>
      <p:pic>
        <p:nvPicPr>
          <p:cNvPr id="276486" name="Picture 6" descr="biene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528888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7" name="Picture 7" descr="biene0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05898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5486400" y="3048000"/>
            <a:ext cx="3505200" cy="14811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it-IT" altLang="it-IT" sz="3200" i="1">
                <a:solidFill>
                  <a:srgbClr val="003399"/>
                </a:solidFill>
                <a:effectLst/>
              </a:rPr>
              <a:t>I prodotti dagli alveari</a:t>
            </a:r>
            <a:r>
              <a:rPr kumimoji="0" lang="de-DE" altLang="it-IT" sz="3200" i="1">
                <a:solidFill>
                  <a:srgbClr val="003399"/>
                </a:solidFill>
                <a:effectLst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kumimoji="0" lang="de-DE" altLang="it-IT" sz="1600" i="1">
                <a:solidFill>
                  <a:srgbClr val="E6E6E6"/>
                </a:solidFill>
                <a:effectLst/>
              </a:rPr>
              <a:t>Siamo il più grande apicultore mondiale</a:t>
            </a:r>
          </a:p>
        </p:txBody>
      </p:sp>
      <p:pic>
        <p:nvPicPr>
          <p:cNvPr id="276490" name="pf0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76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490"/>
                </p:tgtEl>
              </p:cMediaNode>
            </p:audio>
          </p:childTnLst>
        </p:cTn>
      </p:par>
    </p:tnLst>
    <p:bldLst>
      <p:bldP spid="276482" grpId="0" autoUpdateAnimBg="0"/>
      <p:bldP spid="276484" grpId="0" build="p" autoUpdateAnimBg="0" advAuto="3000"/>
      <p:bldP spid="2764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Aloearizona"/>
          <p:cNvPicPr>
            <a:picLocks noChangeAspect="1" noChangeArrowheads="1"/>
          </p:cNvPicPr>
          <p:nvPr/>
        </p:nvPicPr>
        <p:blipFill>
          <a:blip r:embed="rId5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 r="12195"/>
          <a:stretch>
            <a:fillRect/>
          </a:stretch>
        </p:blipFill>
        <p:spPr bwMode="auto">
          <a:xfrm>
            <a:off x="2514600" y="762000"/>
            <a:ext cx="43434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2133600" y="152400"/>
            <a:ext cx="5638800" cy="400050"/>
          </a:xfrm>
          <a:noFill/>
          <a:ln/>
          <a:effectLst>
            <a:outerShdw dist="35921" dir="2700000" algn="ctr" rotWithShape="0">
              <a:srgbClr val="E6E6E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it-IT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Forever Living Products</a:t>
            </a:r>
            <a:r>
              <a:rPr lang="de-DE" altLang="it-IT" sz="1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™</a:t>
            </a:r>
            <a:r>
              <a:rPr lang="de-DE" altLang="it-IT" sz="1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de-DE" altLang="it-IT" sz="1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</a:br>
            <a:r>
              <a:rPr lang="de-DE" altLang="it-IT" sz="2000" b="1">
                <a:solidFill>
                  <a:schemeClr val="bg2"/>
                </a:solidFill>
                <a:latin typeface="Arial" panose="020B0604020202020204" pitchFamily="34" charset="0"/>
              </a:rPr>
              <a:t>- </a:t>
            </a:r>
            <a:r>
              <a:rPr lang="it-IT" altLang="it-IT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successo da più di due decenni</a:t>
            </a:r>
            <a:r>
              <a:rPr lang="de-DE" altLang="it-IT" sz="2000" b="1">
                <a:solidFill>
                  <a:schemeClr val="bg2"/>
                </a:solidFill>
                <a:latin typeface="Arial" panose="020B0604020202020204" pitchFamily="34" charset="0"/>
              </a:rPr>
              <a:t> -</a:t>
            </a:r>
            <a:r>
              <a:rPr lang="de-DE" altLang="it-IT" sz="18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43434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0" lang="de-DE" altLang="it-IT" sz="1200">
                <a:solidFill>
                  <a:schemeClr val="tx1"/>
                </a:solidFill>
                <a:effectLst/>
              </a:rPr>
              <a:t>Forever Living Products™  Centrale </a:t>
            </a:r>
          </a:p>
          <a:p>
            <a:pPr algn="l">
              <a:lnSpc>
                <a:spcPct val="110000"/>
              </a:lnSpc>
            </a:pPr>
            <a:r>
              <a:rPr kumimoji="0" lang="de-DE" altLang="it-IT" sz="1200">
                <a:solidFill>
                  <a:schemeClr val="tx1"/>
                </a:solidFill>
                <a:effectLst/>
              </a:rPr>
              <a:t>di Phoenix / Arizona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5410200" y="3505200"/>
            <a:ext cx="1371600" cy="10668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 cap="sq">
                <a:solidFill>
                  <a:srgbClr val="339966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82800" anchor="ctr" anchorCtr="1"/>
          <a:lstStyle/>
          <a:p>
            <a:pPr algn="l"/>
            <a:r>
              <a:rPr kumimoji="0" lang="de-DE" altLang="it-IT" sz="1800">
                <a:effectLst/>
              </a:rPr>
              <a:t>2001:</a:t>
            </a:r>
            <a:r>
              <a:rPr kumimoji="0" lang="de-DE" altLang="it-IT" sz="1400">
                <a:effectLst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kumimoji="0" lang="de-DE" altLang="it-IT" sz="2400">
                <a:effectLst/>
                <a:latin typeface="Arial Black" panose="020B0A04020102020204" pitchFamily="34" charset="0"/>
              </a:rPr>
              <a:t>1,40</a:t>
            </a:r>
            <a:r>
              <a:rPr kumimoji="0" lang="de-DE" altLang="it-IT">
                <a:effectLst/>
              </a:rPr>
              <a:t> </a:t>
            </a:r>
            <a:r>
              <a:rPr kumimoji="0" lang="it-IT" altLang="it-IT" sz="1600">
                <a:solidFill>
                  <a:srgbClr val="003399"/>
                </a:solidFill>
                <a:effectLst/>
              </a:rPr>
              <a:t>mlrd</a:t>
            </a:r>
            <a:r>
              <a:rPr kumimoji="0" lang="de-DE" altLang="it-IT" sz="1600">
                <a:effectLst/>
              </a:rPr>
              <a:t>.</a:t>
            </a:r>
            <a:r>
              <a:rPr kumimoji="0" lang="de-DE" altLang="it-IT" sz="2400" b="0">
                <a:effectLst/>
              </a:rPr>
              <a:t>€</a:t>
            </a:r>
          </a:p>
        </p:txBody>
      </p:sp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4724400" y="5105400"/>
            <a:ext cx="685800" cy="13716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28575" cap="sq">
            <a:solidFill>
              <a:srgbClr val="000099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5791200" y="4648200"/>
            <a:ext cx="685800" cy="18288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28575" cap="sq">
            <a:solidFill>
              <a:srgbClr val="000099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6858000" y="4191000"/>
            <a:ext cx="685800" cy="22860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28575" cap="sq">
            <a:solidFill>
              <a:srgbClr val="000099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3657600" y="5943600"/>
            <a:ext cx="685800" cy="5334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28575" cap="sq">
            <a:solidFill>
              <a:srgbClr val="000099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3657600" y="6545263"/>
            <a:ext cx="6858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1400" b="0">
                <a:effectLst/>
              </a:rPr>
              <a:t>1978</a:t>
            </a:r>
          </a:p>
          <a:p>
            <a:pPr>
              <a:lnSpc>
                <a:spcPct val="100000"/>
              </a:lnSpc>
            </a:pPr>
            <a:endParaRPr lang="de-DE" altLang="it-IT" sz="1400" b="0">
              <a:effectLst/>
            </a:endParaRPr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4724400" y="6545263"/>
            <a:ext cx="6858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1400" b="0">
                <a:effectLst/>
              </a:rPr>
              <a:t>2000</a:t>
            </a:r>
          </a:p>
          <a:p>
            <a:pPr>
              <a:lnSpc>
                <a:spcPct val="100000"/>
              </a:lnSpc>
            </a:pPr>
            <a:endParaRPr lang="de-DE" altLang="it-IT" sz="1400" b="0">
              <a:effectLst/>
            </a:endParaRP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5638800" y="6553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1400" b="0">
                <a:effectLst/>
              </a:rPr>
              <a:t>2001</a:t>
            </a:r>
          </a:p>
        </p:txBody>
      </p: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6858000" y="6545263"/>
            <a:ext cx="6858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it-IT" sz="1400" b="0">
                <a:effectLst/>
              </a:rPr>
              <a:t>2002</a:t>
            </a:r>
          </a:p>
          <a:p>
            <a:pPr>
              <a:lnSpc>
                <a:spcPct val="100000"/>
              </a:lnSpc>
            </a:pPr>
            <a:endParaRPr lang="de-DE" altLang="it-IT" sz="1400" b="0">
              <a:effectLst/>
            </a:endParaRP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6477000" y="3048000"/>
            <a:ext cx="1371600" cy="10668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 cap="sq">
                <a:solidFill>
                  <a:srgbClr val="339966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82800" anchor="ctr" anchorCtr="1"/>
          <a:lstStyle/>
          <a:p>
            <a:pPr algn="l"/>
            <a:r>
              <a:rPr kumimoji="0" lang="de-DE" altLang="it-IT" sz="1800">
                <a:effectLst/>
              </a:rPr>
              <a:t>2002:</a:t>
            </a:r>
            <a:r>
              <a:rPr kumimoji="0" lang="de-DE" altLang="it-IT" sz="1400">
                <a:effectLst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kumimoji="0" lang="de-DE" altLang="it-IT" sz="2400">
                <a:effectLst/>
                <a:latin typeface="Arial Black" panose="020B0A04020102020204" pitchFamily="34" charset="0"/>
              </a:rPr>
              <a:t>2,02</a:t>
            </a:r>
            <a:r>
              <a:rPr kumimoji="0" lang="de-DE" altLang="it-IT">
                <a:effectLst/>
              </a:rPr>
              <a:t> </a:t>
            </a:r>
            <a:r>
              <a:rPr kumimoji="0" lang="it-IT" altLang="it-IT" sz="1600">
                <a:solidFill>
                  <a:srgbClr val="003399"/>
                </a:solidFill>
                <a:effectLst/>
              </a:rPr>
              <a:t>mlrd</a:t>
            </a:r>
            <a:r>
              <a:rPr kumimoji="0" lang="de-DE" altLang="it-IT" sz="1600">
                <a:effectLst/>
              </a:rPr>
              <a:t>.</a:t>
            </a:r>
            <a:r>
              <a:rPr kumimoji="0" lang="de-DE" altLang="it-IT" sz="2400" b="0">
                <a:effectLst/>
              </a:rPr>
              <a:t>€</a:t>
            </a: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7467600" y="2209800"/>
            <a:ext cx="1447800" cy="9906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0800" anchor="ctr" anchorCtr="1"/>
          <a:lstStyle/>
          <a:p>
            <a:pPr>
              <a:lnSpc>
                <a:spcPct val="100000"/>
              </a:lnSpc>
            </a:pPr>
            <a:r>
              <a:rPr lang="it-IT" altLang="it-IT" sz="1800">
                <a:solidFill>
                  <a:srgbClr val="003399"/>
                </a:solidFill>
                <a:effectLst/>
              </a:rPr>
              <a:t>Gli obiettivi</a:t>
            </a:r>
            <a:r>
              <a:rPr lang="de-DE" altLang="it-IT" sz="1800">
                <a:solidFill>
                  <a:srgbClr val="003399"/>
                </a:solidFill>
                <a:effectLst/>
              </a:rPr>
              <a:t> </a:t>
            </a:r>
          </a:p>
        </p:txBody>
      </p:sp>
      <p:sp>
        <p:nvSpPr>
          <p:cNvPr id="278544" name="Rectangle 16"/>
          <p:cNvSpPr>
            <a:spLocks noChangeArrowheads="1"/>
          </p:cNvSpPr>
          <p:nvPr/>
        </p:nvSpPr>
        <p:spPr bwMode="auto">
          <a:xfrm>
            <a:off x="7924800" y="3276600"/>
            <a:ext cx="685800" cy="32004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2700000" scaled="1"/>
          </a:gradFill>
          <a:ln w="28575" cap="sq">
            <a:solidFill>
              <a:srgbClr val="000099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8545" name="AutoShape 17"/>
          <p:cNvSpPr>
            <a:spLocks noChangeArrowheads="1"/>
          </p:cNvSpPr>
          <p:nvPr/>
        </p:nvSpPr>
        <p:spPr bwMode="auto">
          <a:xfrm>
            <a:off x="8077200" y="3429000"/>
            <a:ext cx="381000" cy="2895600"/>
          </a:xfrm>
          <a:prstGeom prst="upArrow">
            <a:avLst>
              <a:gd name="adj1" fmla="val 50000"/>
              <a:gd name="adj2" fmla="val 190000"/>
            </a:avLst>
          </a:prstGeom>
          <a:solidFill>
            <a:srgbClr val="000099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E6E6E6"/>
            </a:extrusionClr>
            <a:contourClr>
              <a:srgbClr val="000099"/>
            </a:contourClr>
          </a:sp3d>
          <a:extLst>
            <a:ext uri="{91240B29-F687-4F45-9708-019B960494DF}">
              <a14:hiddenLine xmlns:a14="http://schemas.microsoft.com/office/drawing/2010/main" w="28575" cap="sq">
                <a:noFill/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7696200" y="65452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99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1400" b="0">
                <a:solidFill>
                  <a:srgbClr val="003399"/>
                </a:solidFill>
                <a:effectLst/>
              </a:rPr>
              <a:t>Il futuro</a:t>
            </a:r>
            <a:r>
              <a:rPr lang="de-DE" altLang="it-IT" sz="1400" b="0">
                <a:effectLst/>
              </a:rPr>
              <a:t> </a:t>
            </a:r>
          </a:p>
        </p:txBody>
      </p:sp>
      <p:pic>
        <p:nvPicPr>
          <p:cNvPr id="278547" name="M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49" name="pf0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8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7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" fill="hold"/>
                                        <p:tgtEl>
                                          <p:spTgt spid="278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49"/>
                </p:tgtEl>
              </p:cMediaNode>
            </p:audio>
            <p:audio>
              <p:cMediaNode numSld="2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47"/>
                </p:tgtEl>
              </p:cMediaNode>
            </p:audio>
          </p:childTnLst>
        </p:cTn>
      </p:par>
    </p:tnLst>
    <p:bldLst>
      <p:bldP spid="278532" grpId="0" autoUpdateAnimBg="0"/>
      <p:bldP spid="278533" grpId="0" animBg="1" autoUpdateAnimBg="0"/>
      <p:bldP spid="278538" grpId="0" autoUpdateAnimBg="0"/>
      <p:bldP spid="278539" grpId="0" autoUpdateAnimBg="0"/>
      <p:bldP spid="278540" grpId="0" autoUpdateAnimBg="0"/>
      <p:bldP spid="278541" grpId="0" autoUpdateAnimBg="0"/>
      <p:bldP spid="278542" grpId="0" animBg="1" autoUpdateAnimBg="0"/>
      <p:bldP spid="278543" grpId="0" animBg="1" autoUpdateAnimBg="0"/>
      <p:bldP spid="2785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3409950" y="6035675"/>
            <a:ext cx="489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de-DE" altLang="it-IT" sz="2400" b="0">
                <a:solidFill>
                  <a:srgbClr val="292929"/>
                </a:solidFill>
                <a:effectLst/>
                <a:latin typeface="Arial Black" panose="020B0A04020102020204" pitchFamily="34" charset="0"/>
              </a:rPr>
              <a:t>Che si è sviluppata in oltre 110 paesi del mondo</a:t>
            </a:r>
          </a:p>
        </p:txBody>
      </p:sp>
      <p:sp>
        <p:nvSpPr>
          <p:cNvPr id="31846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258888" y="274638"/>
            <a:ext cx="7777162" cy="1143000"/>
          </a:xfrm>
          <a:gradFill rotWithShape="1">
            <a:gsLst>
              <a:gs pos="0">
                <a:schemeClr val="bg1"/>
              </a:gs>
              <a:gs pos="50000">
                <a:srgbClr val="E6E6E6"/>
              </a:gs>
              <a:gs pos="100000">
                <a:schemeClr val="bg1"/>
              </a:gs>
            </a:gsLst>
            <a:lin ang="5400000" scaled="1"/>
          </a:gradFill>
          <a:ln/>
          <a:scene3d>
            <a:camera prst="legacyObliqueTopRight"/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flatTx/>
          </a:bodyPr>
          <a:lstStyle/>
          <a:p>
            <a:pPr algn="ctr"/>
            <a:r>
              <a:rPr lang="de-DE" altLang="it-IT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Un‘</a:t>
            </a:r>
            <a:r>
              <a:rPr lang="it-IT" altLang="it-IT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opportunità</a:t>
            </a:r>
            <a:r>
              <a:rPr lang="de-DE" altLang="it-IT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unica, mondiale</a:t>
            </a:r>
          </a:p>
        </p:txBody>
      </p:sp>
      <p:pic>
        <p:nvPicPr>
          <p:cNvPr id="318532" name="pf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553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533" name="Picture 69" descr="we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524000"/>
            <a:ext cx="48387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534" name="pf0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9036" name="Group 572"/>
          <p:cNvGraphicFramePr>
            <a:graphicFrameLocks noGrp="1"/>
          </p:cNvGraphicFramePr>
          <p:nvPr>
            <p:ph sz="half" idx="1"/>
          </p:nvPr>
        </p:nvGraphicFramePr>
        <p:xfrm>
          <a:off x="2124075" y="2420938"/>
          <a:ext cx="6202363" cy="3308351"/>
        </p:xfrm>
        <a:graphic>
          <a:graphicData uri="http://schemas.openxmlformats.org/drawingml/2006/table">
            <a:tbl>
              <a:tblPr/>
              <a:tblGrid>
                <a:gridCol w="836613">
                  <a:extLst>
                    <a:ext uri="{9D8B030D-6E8A-4147-A177-3AD203B41FA5}">
                      <a16:colId xmlns:a16="http://schemas.microsoft.com/office/drawing/2014/main" val="1954316405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1847130730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447475304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412817293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60441282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178095707"/>
                    </a:ext>
                  </a:extLst>
                </a:gridCol>
              </a:tblGrid>
              <a:tr h="136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Grecia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Israele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Polonia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Sud Africa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0063"/>
                  </a:ext>
                </a:extLst>
              </a:tr>
              <a:tr h="142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Corea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Guadaloupe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Lussemburgo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Perù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Spagna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90151"/>
                  </a:ext>
                </a:extLst>
              </a:tr>
              <a:tr h="144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Danimarca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Macau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Portogallo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Svizzera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08866"/>
                  </a:ext>
                </a:extLst>
              </a:tr>
              <a:tr h="365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Belgio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Honduras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Malesia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Repubblica Ceca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Taiwan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92401"/>
                  </a:ext>
                </a:extLst>
              </a:tr>
              <a:tr h="155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Filippine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Hong Kong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Martinica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Repubblica Domenicana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Thailandia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44427"/>
                  </a:ext>
                </a:extLst>
              </a:tr>
              <a:tr h="200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Brunei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Francia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Inghilterra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Messico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Ungheria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38756"/>
                  </a:ext>
                </a:extLst>
              </a:tr>
              <a:tr h="241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Germania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Irlanda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Olanda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U.S.A.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47399"/>
                  </a:ext>
                </a:extLst>
              </a:tr>
              <a:tr h="144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Giappone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Italia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Nuova Zelanda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Scandinavia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94007"/>
                  </a:ext>
                </a:extLst>
              </a:tr>
              <a:tr h="142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Panama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Slovacchia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57291"/>
                  </a:ext>
                </a:extLst>
              </a:tr>
              <a:tr h="238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684"/>
                  </a:ext>
                </a:extLst>
              </a:tr>
              <a:tr h="241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849339"/>
                  </a:ext>
                </a:extLst>
              </a:tr>
              <a:tr h="242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4067"/>
                  </a:ext>
                </a:extLst>
              </a:tr>
              <a:tr h="241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84805"/>
                  </a:ext>
                </a:extLst>
              </a:tr>
              <a:tr h="242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32439"/>
                  </a:ext>
                </a:extLst>
              </a:tr>
            </a:tbl>
          </a:graphicData>
        </a:graphic>
      </p:graphicFrame>
      <p:graphicFrame>
        <p:nvGraphicFramePr>
          <p:cNvPr id="319221" name="Group 757"/>
          <p:cNvGraphicFramePr>
            <a:graphicFrameLocks noGrp="1"/>
          </p:cNvGraphicFramePr>
          <p:nvPr>
            <p:ph sz="half" idx="2"/>
          </p:nvPr>
        </p:nvGraphicFramePr>
        <p:xfrm>
          <a:off x="457200" y="990600"/>
          <a:ext cx="8497888" cy="5608320"/>
        </p:xfrm>
        <a:graphic>
          <a:graphicData uri="http://schemas.openxmlformats.org/drawingml/2006/table">
            <a:tbl>
              <a:tblPr/>
              <a:tblGrid>
                <a:gridCol w="1212850">
                  <a:extLst>
                    <a:ext uri="{9D8B030D-6E8A-4147-A177-3AD203B41FA5}">
                      <a16:colId xmlns:a16="http://schemas.microsoft.com/office/drawing/2014/main" val="40856824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18424904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40888504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97012589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42918914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362236371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Grecia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Israele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Polonia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Sud Africa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54049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Corea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Guadalupe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Lussemburgo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Perù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Spagna</a:t>
                      </a:r>
                      <a:endParaRPr kumimoji="0" lang="de-DE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6E6E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10037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E6E6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Danimarca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Macau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Portogallo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E6E6"/>
                          </a:solidFill>
                          <a:effectLst/>
                          <a:latin typeface="Arial" panose="020B0604020202020204" pitchFamily="34" charset="0"/>
                        </a:rPr>
                        <a:t>Svizzera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90965"/>
                  </a:ext>
                </a:extLst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Belgio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Honduras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Malesia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Repubblica Ceca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Taiwan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729683"/>
                  </a:ext>
                </a:extLst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Filippine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Hong Kong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Martinica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Repubblica Domenicana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Thailandia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57975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Brunei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Francia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Inghilterra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Messico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Ungheria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89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</a:t>
                      </a: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E6E6"/>
                          </a:solidFill>
                          <a:effectLst/>
                          <a:latin typeface="Arial" panose="020B0604020202020204" pitchFamily="34" charset="0"/>
                        </a:rPr>
                        <a:t>Germania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Irlanda</a:t>
                      </a:r>
                      <a:endParaRPr kumimoji="0" lang="de-DE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Nuova Zelanda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U.S.A.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47831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Giappone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panose="020B0604020202020204" pitchFamily="34" charset="0"/>
                        </a:rPr>
                        <a:t>Italia</a:t>
                      </a: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Olanda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Scandinavia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52796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Panama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Slovacchia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16389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7333"/>
                  </a:ext>
                </a:extLst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96106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09378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49109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64561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83359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42479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8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18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53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853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8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18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53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8534"/>
                </p:tgtEl>
              </p:cMediaNode>
            </p:audio>
          </p:childTnLst>
        </p:cTn>
      </p:par>
    </p:tnLst>
    <p:bldLst>
      <p:bldP spid="318466" grpId="0" autoUpdateAnimBg="0"/>
      <p:bldP spid="318467" grpId="0" animBg="1" autoUpdateAnimBg="0"/>
    </p:bldLst>
  </p:timing>
</p:sld>
</file>

<file path=ppt/theme/theme1.xml><?xml version="1.0" encoding="utf-8"?>
<a:theme xmlns:a="http://schemas.openxmlformats.org/drawingml/2006/main" name="Azur">
  <a:themeElements>
    <a:clrScheme name="Azur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6E6E6"/>
            </a:gs>
            <a:gs pos="100000">
              <a:schemeClr val="bg1"/>
            </a:gs>
          </a:gsLst>
          <a:lin ang="27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4" dir="t"/>
        </a:scene3d>
        <a:sp3d extrusionH="100000" prstMaterial="legacyPlastic">
          <a:bevelT w="13500" h="13500" prst="angle"/>
          <a:bevelB w="13500" h="13500" prst="angle"/>
          <a:extrusionClr>
            <a:srgbClr val="000099"/>
          </a:extrusionClr>
          <a:contourClr>
            <a:schemeClr val="bg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339933"/>
                </a:outerShdw>
              </a:effectLst>
            </a14:hiddenEffects>
          </a:ext>
        </a:extLst>
      </a:spPr>
      <a:bodyPr vert="horz" wrap="square" lIns="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6E6E6"/>
            </a:gs>
            <a:gs pos="100000">
              <a:schemeClr val="bg1"/>
            </a:gs>
          </a:gsLst>
          <a:lin ang="27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4" dir="t"/>
        </a:scene3d>
        <a:sp3d extrusionH="100000" prstMaterial="legacyPlastic">
          <a:bevelT w="13500" h="13500" prst="angle"/>
          <a:bevelB w="13500" h="13500" prst="angle"/>
          <a:extrusionClr>
            <a:srgbClr val="000099"/>
          </a:extrusionClr>
          <a:contourClr>
            <a:schemeClr val="bg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339933"/>
                </a:outerShdw>
              </a:effectLst>
            </a14:hiddenEffects>
          </a:ext>
        </a:extLst>
      </a:spPr>
      <a:bodyPr vert="horz" wrap="square" lIns="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Azur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Office\Templates\Presentation Designs\Netzwerk.pot</Template>
  <TotalTime>13</TotalTime>
  <Words>2066</Words>
  <Application>Microsoft Office PowerPoint</Application>
  <PresentationFormat>Presentazione su schermo (4:3)</PresentationFormat>
  <Paragraphs>506</Paragraphs>
  <Slides>53</Slides>
  <Notes>14</Notes>
  <HiddenSlides>0</HiddenSlides>
  <MMClips>58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1" baseType="lpstr">
      <vt:lpstr>Times New Roman</vt:lpstr>
      <vt:lpstr>Wingdings</vt:lpstr>
      <vt:lpstr>Arial</vt:lpstr>
      <vt:lpstr>Arial Black</vt:lpstr>
      <vt:lpstr>Courier New</vt:lpstr>
      <vt:lpstr>AvantGarde Md BT</vt:lpstr>
      <vt:lpstr>Arial Unicode MS</vt:lpstr>
      <vt:lpstr>Azur</vt:lpstr>
      <vt:lpstr>Start Lautsprecher</vt:lpstr>
      <vt:lpstr>Start</vt:lpstr>
      <vt:lpstr>Start</vt:lpstr>
      <vt:lpstr>Victor Hugo</vt:lpstr>
      <vt:lpstr>Ein neuer Weg</vt:lpstr>
      <vt:lpstr>Rex Maughan</vt:lpstr>
      <vt:lpstr>“Il miracolo della natura“ è il nostro affare </vt:lpstr>
      <vt:lpstr>Forever Living Products™  - Il successo da più di due decenni - </vt:lpstr>
      <vt:lpstr>Un‘opportunità unica, mondiale</vt:lpstr>
      <vt:lpstr> Salute e Alimentazione</vt:lpstr>
      <vt:lpstr>La salute e la vitalità </vt:lpstr>
      <vt:lpstr>Titelblatt Stern BSE Rinderwahn</vt:lpstr>
      <vt:lpstr>Paragone dei valori nutrizionali di frutta e verdura ottenuti in studi di laboratorio sugli alimenti del 1985 e del 1996 </vt:lpstr>
      <vt:lpstr>Dicke Kinder</vt:lpstr>
      <vt:lpstr>Titelbild Stern Arztkosten</vt:lpstr>
      <vt:lpstr>I fatti di oggi !</vt:lpstr>
      <vt:lpstr>Le conseguenze</vt:lpstr>
      <vt:lpstr>Dr Spitzbart</vt:lpstr>
      <vt:lpstr>Siamo veramente impotenti davanti a questi problemi?</vt:lpstr>
      <vt:lpstr>Ritorno alla natura con Aloe Vera</vt:lpstr>
      <vt:lpstr>Aloe Vera</vt:lpstr>
      <vt:lpstr>Aloe Vera che cosa è?</vt:lpstr>
      <vt:lpstr>Qualità garantita</vt:lpstr>
      <vt:lpstr>L'esclusività</vt:lpstr>
      <vt:lpstr>I nostri settori </vt:lpstr>
      <vt:lpstr>Benessere nel bicchiere Aloe Vera da bere</vt:lpstr>
      <vt:lpstr>Cura del corpo naturale con l`Aloe Vera</vt:lpstr>
      <vt:lpstr>Forever Bright Tooth Gel</vt:lpstr>
      <vt:lpstr>Leserauszeichnung</vt:lpstr>
      <vt:lpstr>Produkte können mehr</vt:lpstr>
      <vt:lpstr>Fatti ! Quote di mercato </vt:lpstr>
      <vt:lpstr>Fakten Wettbewerb</vt:lpstr>
      <vt:lpstr>Fakten Garantie</vt:lpstr>
      <vt:lpstr>Geschäftsmöglichkeit</vt:lpstr>
      <vt:lpstr>Wachstumsmarkt</vt:lpstr>
      <vt:lpstr>Il bio-boom</vt:lpstr>
      <vt:lpstr>Quali sono i nostri obiettivi?</vt:lpstr>
      <vt:lpstr>Il passaporto per il successo </vt:lpstr>
      <vt:lpstr>Perciò Lei può guadagnare così bene con noi</vt:lpstr>
      <vt:lpstr>Persönlicher Verkaufsbonus</vt:lpstr>
      <vt:lpstr>Marketingplan Teambonus</vt:lpstr>
      <vt:lpstr>Führungsbonus</vt:lpstr>
      <vt:lpstr>Marketingplan Autoprogramm</vt:lpstr>
      <vt:lpstr>Marketingplan Reiseprogramm</vt:lpstr>
      <vt:lpstr>Profitsharing</vt:lpstr>
      <vt:lpstr>Arbeit = Lohn</vt:lpstr>
      <vt:lpstr>Moltiplicare il tempo</vt:lpstr>
      <vt:lpstr>Zitat: Paul Getty</vt:lpstr>
      <vt:lpstr>Wie steht es mit Ihnen?</vt:lpstr>
      <vt:lpstr>Ja</vt:lpstr>
      <vt:lpstr>Zitat Gesundheit</vt:lpstr>
      <vt:lpstr>Wann starten Sie?</vt:lpstr>
      <vt:lpstr>Grazie mille per la sua attenzione</vt:lpstr>
    </vt:vector>
  </TitlesOfParts>
  <Manager>Rolf Kipp, Bensheim</Manager>
  <Company>© Web Management eXclusive, Lessingstrasse 15, 64584 Biebesheim / Germany</Company>
  <LinksUpToDate>false</LinksUpToDate>
  <SharedDoc>false</SharedDoc>
  <HyperlinkBase>www.flp-europe.com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Version Mit Ton, Sprache und Video</dc:title>
  <dc:subject>The Story of success</dc:subject>
  <dc:creator>Florian Pabst, Biebesheim</dc:creator>
  <cp:keywords>3.2002</cp:keywords>
  <dc:description>© Web Management eXclusive Florian Pabst und FLP-Europe Rolf Kipp, Biebesheim-Bensheim / Germany 2002;_x000d_
Alle Rechte vorbehalten. Unrechtmäßige Vervielfältigung, auch in Teilen,  ist strafbar.</dc:description>
  <cp:lastModifiedBy>Martina Hahn</cp:lastModifiedBy>
  <cp:revision>737</cp:revision>
  <cp:lastPrinted>2009-04-22T19:24:48Z</cp:lastPrinted>
  <dcterms:created xsi:type="dcterms:W3CDTF">2009-04-22T19:24:48Z</dcterms:created>
  <dcterms:modified xsi:type="dcterms:W3CDTF">2017-08-19T10:32:12Z</dcterms:modified>
</cp:coreProperties>
</file>